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310" r:id="rId3"/>
    <p:sldId id="262" r:id="rId4"/>
    <p:sldId id="261" r:id="rId5"/>
    <p:sldId id="260" r:id="rId6"/>
    <p:sldId id="285" r:id="rId7"/>
    <p:sldId id="287" r:id="rId8"/>
    <p:sldId id="290" r:id="rId9"/>
    <p:sldId id="293" r:id="rId10"/>
    <p:sldId id="311" r:id="rId11"/>
    <p:sldId id="297" r:id="rId12"/>
    <p:sldId id="313" r:id="rId13"/>
    <p:sldId id="283" r:id="rId14"/>
    <p:sldId id="286" r:id="rId15"/>
    <p:sldId id="300" r:id="rId16"/>
    <p:sldId id="281" r:id="rId17"/>
    <p:sldId id="280" r:id="rId18"/>
    <p:sldId id="279" r:id="rId19"/>
    <p:sldId id="296" r:id="rId20"/>
    <p:sldId id="277" r:id="rId21"/>
    <p:sldId id="276" r:id="rId22"/>
    <p:sldId id="275" r:id="rId23"/>
    <p:sldId id="274" r:id="rId24"/>
    <p:sldId id="309" r:id="rId25"/>
    <p:sldId id="301" r:id="rId26"/>
    <p:sldId id="302" r:id="rId27"/>
    <p:sldId id="304" r:id="rId28"/>
    <p:sldId id="307" r:id="rId29"/>
    <p:sldId id="30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E2F0D9"/>
    <a:srgbClr val="5B7339"/>
    <a:srgbClr val="F5BA7B"/>
    <a:srgbClr val="FFFFFF"/>
    <a:srgbClr val="A22621"/>
    <a:srgbClr val="F0B2B0"/>
    <a:srgbClr val="FFC4C2"/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39"/>
    <p:restoredTop sz="87640"/>
  </p:normalViewPr>
  <p:slideViewPr>
    <p:cSldViewPr snapToGrid="0" snapToObjects="1">
      <p:cViewPr varScale="1">
        <p:scale>
          <a:sx n="128" d="100"/>
          <a:sy n="128" d="100"/>
        </p:scale>
        <p:origin x="67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FC5F5-AE4C-D146-972D-4CEC2E523CA9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C7EF5-D44C-344D-AA08-ECA7C5ADE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11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C7EF5-D44C-344D-AA08-ECA7C5ADE5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28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C7EF5-D44C-344D-AA08-ECA7C5ADE5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25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C7EF5-D44C-344D-AA08-ECA7C5ADE5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48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C7EF5-D44C-344D-AA08-ECA7C5ADE5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16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C7EF5-D44C-344D-AA08-ECA7C5ADE5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06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C7EF5-D44C-344D-AA08-ECA7C5ADE5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96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C7EF5-D44C-344D-AA08-ECA7C5ADE5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08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C7EF5-D44C-344D-AA08-ECA7C5ADE5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78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452A7-B702-D94D-B792-0383A364A3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D5B8BB-BDDB-3D4D-B710-5EE9BD970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1D78D-4FDE-B347-8CB2-3CF0C6CEB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CCFAC-EFB4-BB48-BCC4-494E1F67DDED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8F85A-3D4A-2E4C-B0B6-7E0C8870F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94230-BEFA-F44A-A12F-FF2A375F8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B6B2-EDC0-DF44-9343-BD7841E6F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41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DA7C5-7927-6249-BB1F-8F5C1FEFC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803EEF-DC81-1E4D-A8E9-EAA434AD69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6D8FB-919A-154C-9E18-A2325E376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CCFAC-EFB4-BB48-BCC4-494E1F67DDED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E354D-E57E-D945-9E51-CEBE24FC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CF9F2-7698-C146-A805-F56291981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B6B2-EDC0-DF44-9343-BD7841E6F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10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94906C-9C8A-2640-BEE6-1340B9AC70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EA1577-8F56-7443-BC04-B702A90AC4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DE423-CE7C-0842-949E-7FC4655B8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CCFAC-EFB4-BB48-BCC4-494E1F67DDED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049EF-D575-8344-AE3D-6771E913F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1621A-F0C5-7342-8684-BD88AF017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B6B2-EDC0-DF44-9343-BD7841E6F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13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4A8E2-D65A-5047-8138-B5C54F40A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B767B-3A39-2C46-A872-99BBF9B4B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EF4FA-460E-4748-A001-6ABD911D6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CCFAC-EFB4-BB48-BCC4-494E1F67DDED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2F459-18D9-9840-A6A3-001075A18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98604-AF2E-5E44-A04D-3A92AAFF0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B6B2-EDC0-DF44-9343-BD7841E6F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87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B202B-9790-034A-8119-F7B529A1D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6BE93D-C0E8-C840-91AC-A489E8A93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13CFE-779A-1C44-B283-81CD3A45A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CCFAC-EFB4-BB48-BCC4-494E1F67DDED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1113F-2286-EF43-8CDD-6C753D760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AE9EE-5E52-E34B-8D6D-89CD7EC72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B6B2-EDC0-DF44-9343-BD7841E6F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83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EB12B-6E1B-BC43-BC7F-CA47E7753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866F9-2EDA-5A46-A958-468CE3F54D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6B08B3-C62C-FA42-8C57-9667B3156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43F8A1-678D-2F41-86E6-03B1550EB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CCFAC-EFB4-BB48-BCC4-494E1F67DDED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7C166C-A369-E942-9338-3D751F59F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319DD7-ED93-8F45-8CCF-3B1209B2B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B6B2-EDC0-DF44-9343-BD7841E6F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51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C7E7D-03F4-4543-BBCC-FDD5C38C1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E5FB6B-68CD-8847-BDC2-194C5FB42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239511-FA33-D546-A20D-239BA8189F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B173B7-4056-D04E-814F-8F03EDEBE7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DCBC72-5AEB-9D43-9CC3-C7C1D479EE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C5003B-CAC7-9F43-B849-F8DA1771B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CCFAC-EFB4-BB48-BCC4-494E1F67DDED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2307D4-4475-B945-9554-401438EBB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9F12EF-A03A-9845-B844-A747E86C6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B6B2-EDC0-DF44-9343-BD7841E6F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03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B3EA3-D2C0-CA44-9FB3-1E3D1AAEC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A000A-3119-824F-BA5D-8036A4742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CCFAC-EFB4-BB48-BCC4-494E1F67DDED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C36867-9905-1148-94A6-5C40E802C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11D93E-255B-644A-AAC7-39DDD0AAC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B6B2-EDC0-DF44-9343-BD7841E6F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05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DF521E-C103-864A-9E15-A4DFAFE83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CCFAC-EFB4-BB48-BCC4-494E1F67DDED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FBB663-D6BE-E84B-ABAB-4461A0776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04F9A-9529-7645-B15C-AEB937715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B6B2-EDC0-DF44-9343-BD7841E6F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3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68FD6-0704-B14C-9F1F-480BFDBF6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46BA2-C190-1542-BFF5-A763C85BA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A3E1D3-5D4B-3F41-BDEB-B918378A55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FBF5F3-FD7F-2D44-B9D5-500A3882B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CCFAC-EFB4-BB48-BCC4-494E1F67DDED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D7D68A-D8EC-4E47-8DAC-32C57ED41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06631E-D874-574F-ADF9-8F5DA5F4D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B6B2-EDC0-DF44-9343-BD7841E6F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97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29AA7-9579-154E-8EA4-341799800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C8F432-B6AC-B344-82F4-0C9717A1CF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002A15-3425-484A-B26A-1B9DA303A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59E1F2-F0B8-7E49-9A42-71DF34926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CCFAC-EFB4-BB48-BCC4-494E1F67DDED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66979C-43FA-814A-A054-DB989BC86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0A77F9-4B49-CF48-B7B8-DD98B3557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B6B2-EDC0-DF44-9343-BD7841E6F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17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811D0C-3D0D-A544-9003-A424600B4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716C0-91C5-2A4F-900B-50271E3F2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2565E-3393-7A43-861D-EA199CAD41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CCFAC-EFB4-BB48-BCC4-494E1F67DDED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2DF97-0F03-D34F-B7DB-698F160A4F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A2EAC-AD41-2442-B6CB-11F6A1A91C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4B6B2-EDC0-DF44-9343-BD7841E6F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15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2.png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11" Type="http://schemas.openxmlformats.org/officeDocument/2006/relationships/image" Target="../media/image25.png"/><Relationship Id="rId5" Type="http://schemas.openxmlformats.org/officeDocument/2006/relationships/image" Target="../media/image20.emf"/><Relationship Id="rId10" Type="http://schemas.openxmlformats.org/officeDocument/2006/relationships/image" Target="../media/image11.emf"/><Relationship Id="rId4" Type="http://schemas.openxmlformats.org/officeDocument/2006/relationships/image" Target="../media/image3.sv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tiff"/><Relationship Id="rId5" Type="http://schemas.openxmlformats.org/officeDocument/2006/relationships/image" Target="../media/image4.jpeg"/><Relationship Id="rId4" Type="http://schemas.openxmlformats.org/officeDocument/2006/relationships/image" Target="../media/image3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6.jpeg"/><Relationship Id="rId7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11" Type="http://schemas.openxmlformats.org/officeDocument/2006/relationships/image" Target="../media/image18.png"/><Relationship Id="rId5" Type="http://schemas.openxmlformats.org/officeDocument/2006/relationships/image" Target="../media/image2.png"/><Relationship Id="rId10" Type="http://schemas.openxmlformats.org/officeDocument/2006/relationships/image" Target="../media/image17.jpeg"/><Relationship Id="rId4" Type="http://schemas.openxmlformats.org/officeDocument/2006/relationships/image" Target="../media/image13.jpe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A3D1EDC6-AA1F-944F-B187-3A74AB9957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 t="21714" b="5483"/>
          <a:stretch/>
        </p:blipFill>
        <p:spPr bwMode="auto">
          <a:xfrm>
            <a:off x="0" y="0"/>
            <a:ext cx="12192000" cy="686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E5B99EA-1D58-AF48-B39F-5C4D69FC1579}"/>
              </a:ext>
            </a:extLst>
          </p:cNvPr>
          <p:cNvSpPr/>
          <p:nvPr/>
        </p:nvSpPr>
        <p:spPr>
          <a:xfrm>
            <a:off x="0" y="6205463"/>
            <a:ext cx="12192000" cy="652537"/>
          </a:xfrm>
          <a:prstGeom prst="rect">
            <a:avLst/>
          </a:prstGeom>
          <a:solidFill>
            <a:srgbClr val="F5BA7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E071F1-4DFE-6347-A8CF-ACB94D7D4B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412"/>
            <a:ext cx="9144000" cy="1655762"/>
          </a:xfrm>
        </p:spPr>
        <p:txBody>
          <a:bodyPr>
            <a:normAutofit/>
          </a:bodyPr>
          <a:lstStyle/>
          <a:p>
            <a:br>
              <a:rPr lang="en-US" sz="3600" dirty="0">
                <a:solidFill>
                  <a:srgbClr val="A22621"/>
                </a:solidFill>
                <a:latin typeface="+mn-lt"/>
              </a:rPr>
            </a:br>
            <a:r>
              <a:rPr lang="en-US" sz="3600" dirty="0">
                <a:solidFill>
                  <a:srgbClr val="A22621"/>
                </a:solidFill>
                <a:latin typeface="+mn-lt"/>
              </a:rPr>
              <a:t>RESTARTING HINDI HEARTLAND</a:t>
            </a:r>
            <a:br>
              <a:rPr lang="en-US" sz="3600" dirty="0">
                <a:solidFill>
                  <a:srgbClr val="A22621"/>
                </a:solidFill>
                <a:latin typeface="+mn-lt"/>
              </a:rPr>
            </a:br>
            <a:r>
              <a:rPr lang="en-US" sz="2800" dirty="0">
                <a:latin typeface="+mn-lt"/>
              </a:rPr>
              <a:t>Opportunities in the post COVID-19 world</a:t>
            </a:r>
            <a:endParaRPr lang="en-US" sz="3600" dirty="0">
              <a:latin typeface="+mn-lt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1994D5C-8857-EE4E-8504-6D47A94891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68000" y="303070"/>
            <a:ext cx="1389289" cy="106203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A30B70F-CDEA-BA49-9FC8-7F3B79EC0D95}"/>
              </a:ext>
            </a:extLst>
          </p:cNvPr>
          <p:cNvSpPr/>
          <p:nvPr/>
        </p:nvSpPr>
        <p:spPr>
          <a:xfrm>
            <a:off x="1" y="6211669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Prof. Prateek Raj, IIMB Webinar, 16th May 2020, 4 – 5 pm 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</a:rPr>
              <a:t>Picture: 10/02/2019, Shahi </a:t>
            </a:r>
            <a:r>
              <a:rPr lang="en-US" sz="1400" dirty="0" err="1">
                <a:solidFill>
                  <a:schemeClr val="bg1"/>
                </a:solidFill>
              </a:rPr>
              <a:t>Snan</a:t>
            </a:r>
            <a:r>
              <a:rPr lang="en-US" sz="1400" dirty="0">
                <a:solidFill>
                  <a:schemeClr val="bg1"/>
                </a:solidFill>
              </a:rPr>
              <a:t>, Vasant Panchami, </a:t>
            </a:r>
            <a:r>
              <a:rPr lang="en-US" sz="1400" dirty="0" err="1">
                <a:solidFill>
                  <a:schemeClr val="bg1"/>
                </a:solidFill>
              </a:rPr>
              <a:t>Kumbh</a:t>
            </a:r>
            <a:r>
              <a:rPr lang="en-US" sz="1400" dirty="0">
                <a:solidFill>
                  <a:schemeClr val="bg1"/>
                </a:solidFill>
              </a:rPr>
              <a:t> 2019, </a:t>
            </a:r>
            <a:r>
              <a:rPr lang="en-US" sz="1400" dirty="0" err="1">
                <a:solidFill>
                  <a:schemeClr val="bg1"/>
                </a:solidFill>
              </a:rPr>
              <a:t>Prayagraj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731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63A07D5-E552-2C43-8898-24F0813D57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65101" y="0"/>
            <a:ext cx="726899" cy="5556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C70CC4-2D67-E040-8BC9-5A0EA5B85655}"/>
              </a:ext>
            </a:extLst>
          </p:cNvPr>
          <p:cNvSpPr txBox="1"/>
          <p:nvPr/>
        </p:nvSpPr>
        <p:spPr>
          <a:xfrm>
            <a:off x="7545218" y="650433"/>
            <a:ext cx="4540614" cy="5909310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Balance people and profit: South India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i="1" dirty="0"/>
              <a:t>Growth and inclusion as complements</a:t>
            </a:r>
            <a:endParaRPr lang="en-IN" dirty="0"/>
          </a:p>
          <a:p>
            <a:pPr marL="285750" indent="-285750">
              <a:buFont typeface="Wingdings" pitchFamily="2" charset="2"/>
              <a:buChar char="ü"/>
            </a:pPr>
            <a:r>
              <a:rPr lang="en-IN" dirty="0"/>
              <a:t>Focus on development of sustainable economic clusters (Bengaluru, Hyderabad)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IN" dirty="0"/>
              <a:t>Government uses revenue to support inclusion (e.g. public health, education)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IN" dirty="0"/>
              <a:t>Emphasis on free enterprise, human capital, and market inclusion</a:t>
            </a:r>
            <a:endParaRPr lang="en-US" dirty="0"/>
          </a:p>
          <a:p>
            <a:pPr marL="285750" indent="-285750">
              <a:buFont typeface="Wingdings" pitchFamily="2" charset="2"/>
              <a:buChar char="ü"/>
            </a:pPr>
            <a:endParaRPr lang="en-US" b="1" dirty="0"/>
          </a:p>
          <a:p>
            <a:r>
              <a:rPr lang="en-US" b="1" dirty="0"/>
              <a:t>Emphasize self-sufficiency: Bangladesh model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Asian Development Bank called Bangladesh fastest growing economy in Asia-Pacific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Boom in manufacturing, infrastructure, FDI</a:t>
            </a:r>
            <a:endParaRPr lang="en-IN" dirty="0"/>
          </a:p>
          <a:p>
            <a:pPr marL="285750" indent="-285750">
              <a:buFont typeface="Wingdings" pitchFamily="2" charset="2"/>
              <a:buChar char="ü"/>
            </a:pPr>
            <a:r>
              <a:rPr lang="en-IN" dirty="0"/>
              <a:t>Promoted </a:t>
            </a:r>
            <a:r>
              <a:rPr lang="en-IN" b="1" dirty="0"/>
              <a:t>self-sufficiency </a:t>
            </a:r>
            <a:r>
              <a:rPr lang="en-IN" dirty="0"/>
              <a:t>(less foreign aid) and </a:t>
            </a:r>
            <a:r>
              <a:rPr lang="en-IN" b="1" dirty="0"/>
              <a:t>regulatory certainty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IN" b="1" dirty="0"/>
              <a:t>Less restrictive </a:t>
            </a:r>
            <a:r>
              <a:rPr lang="en-IN" b="1" dirty="0" err="1"/>
              <a:t>labor</a:t>
            </a:r>
            <a:r>
              <a:rPr lang="en-IN" b="1" dirty="0"/>
              <a:t> laws </a:t>
            </a:r>
            <a:r>
              <a:rPr lang="en-IN" dirty="0"/>
              <a:t>enabling larger textile manufacturing plants (Mint)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IN" dirty="0"/>
              <a:t>Focus on </a:t>
            </a:r>
            <a:r>
              <a:rPr lang="en-IN" b="1" dirty="0"/>
              <a:t>women</a:t>
            </a:r>
            <a:r>
              <a:rPr lang="en-IN" dirty="0"/>
              <a:t> (health, education), economic </a:t>
            </a:r>
            <a:r>
              <a:rPr lang="en-IN" b="1" dirty="0"/>
              <a:t>inclusion</a:t>
            </a:r>
            <a:r>
              <a:rPr lang="en-IN" dirty="0"/>
              <a:t> (access to credit) (Mint)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IN" dirty="0"/>
              <a:t>Economic “</a:t>
            </a:r>
            <a:r>
              <a:rPr lang="en-IN" i="1" dirty="0"/>
              <a:t>philosophy is a blend of capitalistic and socialistic virtues</a:t>
            </a:r>
            <a:r>
              <a:rPr lang="en-IN" dirty="0"/>
              <a:t>.” (WEF)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D9946D-7314-9247-86AB-4E553E1FC8F1}"/>
              </a:ext>
            </a:extLst>
          </p:cNvPr>
          <p:cNvSpPr txBox="1"/>
          <p:nvPr/>
        </p:nvSpPr>
        <p:spPr>
          <a:xfrm>
            <a:off x="0" y="727"/>
            <a:ext cx="11465101" cy="523220"/>
          </a:xfrm>
          <a:prstGeom prst="rect">
            <a:avLst/>
          </a:prstGeom>
          <a:solidFill>
            <a:schemeClr val="accent6">
              <a:lumMod val="75000"/>
              <a:alpha val="50196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ECONOMIC MODEL: Learning from South India and Bangladesh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6BD735E-F7BF-8744-9B14-3B98E2AD0563}"/>
              </a:ext>
            </a:extLst>
          </p:cNvPr>
          <p:cNvSpPr/>
          <p:nvPr/>
        </p:nvSpPr>
        <p:spPr>
          <a:xfrm>
            <a:off x="5243420" y="6464438"/>
            <a:ext cx="6976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/>
              <a:t>Source: Lucas R, 2018. What was the industrial revolution? Journal of Human Capital</a:t>
            </a:r>
          </a:p>
          <a:p>
            <a:pPr algn="r"/>
            <a:r>
              <a:rPr lang="en-US" sz="1200" dirty="0"/>
              <a:t>Source: Raj, P., and Menon, M. S., 2019. </a:t>
            </a:r>
            <a:r>
              <a:rPr lang="en-IN" sz="1200" dirty="0"/>
              <a:t>South India’s Growth Model is Worth Emulating. </a:t>
            </a:r>
            <a:r>
              <a:rPr lang="en-US" sz="1200" dirty="0"/>
              <a:t>Hindu Business Line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58AE3A-D932-2744-8EC6-D528C6728A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803" y="1271120"/>
            <a:ext cx="6255119" cy="43157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37AE4B-1813-B648-8D3A-121D699B05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514" y="1230333"/>
            <a:ext cx="6568556" cy="54367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8F94E57-CB04-A949-9505-907948EA22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821" y="1469247"/>
            <a:ext cx="6723082" cy="44301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C514468-5EF8-464F-BDFC-0D3BE012A3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53619" y="857334"/>
            <a:ext cx="4840699" cy="565393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80FC692-F1E1-0C4C-8DCE-31FE60AED480}"/>
              </a:ext>
            </a:extLst>
          </p:cNvPr>
          <p:cNvSpPr/>
          <p:nvPr/>
        </p:nvSpPr>
        <p:spPr>
          <a:xfrm>
            <a:off x="0" y="523947"/>
            <a:ext cx="7545218" cy="59873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9" name="Picture 2" descr="https://www.ft.com/__origami/service/image/v2/images/raw/https%3A%2F%2Fs3-ap-northeast-1.amazonaws.com%2Fpsh-ex-ftnikkei-3937bb4%2Fimages%2F_aliases%2Farticleimage%2F4%2F7%2F0%2F3%2F21673074-1-eng-GB%2F20190710-Bangladesh-Bar.png?source=nar-cms">
            <a:extLst>
              <a:ext uri="{FF2B5EF4-FFF2-40B4-BE49-F238E27FC236}">
                <a16:creationId xmlns:a16="http://schemas.microsoft.com/office/drawing/2014/main" id="{1DD8F4BC-CB94-7A46-85D0-558DAC01A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238" y="4059693"/>
            <a:ext cx="3778848" cy="226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0" name="Rectangle 179">
            <a:extLst>
              <a:ext uri="{FF2B5EF4-FFF2-40B4-BE49-F238E27FC236}">
                <a16:creationId xmlns:a16="http://schemas.microsoft.com/office/drawing/2014/main" id="{7A5BD852-5715-8A44-971B-BAC5B873906B}"/>
              </a:ext>
            </a:extLst>
          </p:cNvPr>
          <p:cNvSpPr/>
          <p:nvPr/>
        </p:nvSpPr>
        <p:spPr>
          <a:xfrm>
            <a:off x="4691959" y="3785120"/>
            <a:ext cx="27161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/>
              <a:t>Source: NASSCOM startup report (2018)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F46AC801-5EF8-5B44-95A0-CA7942AECB89}"/>
              </a:ext>
            </a:extLst>
          </p:cNvPr>
          <p:cNvSpPr/>
          <p:nvPr/>
        </p:nvSpPr>
        <p:spPr>
          <a:xfrm>
            <a:off x="6360964" y="6271581"/>
            <a:ext cx="9694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Source: WEF</a:t>
            </a:r>
          </a:p>
        </p:txBody>
      </p: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E481D1B8-290E-394D-A281-DA8C0881FE76}"/>
              </a:ext>
            </a:extLst>
          </p:cNvPr>
          <p:cNvGrpSpPr/>
          <p:nvPr/>
        </p:nvGrpSpPr>
        <p:grpSpPr>
          <a:xfrm>
            <a:off x="110627" y="2908604"/>
            <a:ext cx="3180395" cy="3663643"/>
            <a:chOff x="110627" y="2908604"/>
            <a:chExt cx="3180395" cy="3663643"/>
          </a:xfrm>
        </p:grpSpPr>
        <p:pic>
          <p:nvPicPr>
            <p:cNvPr id="183" name="Picture 182">
              <a:extLst>
                <a:ext uri="{FF2B5EF4-FFF2-40B4-BE49-F238E27FC236}">
                  <a16:creationId xmlns:a16="http://schemas.microsoft.com/office/drawing/2014/main" id="{3891153D-9F0A-0D45-8C23-1D34A26A74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1434" t="52578" r="1437" b="678"/>
            <a:stretch/>
          </p:blipFill>
          <p:spPr>
            <a:xfrm>
              <a:off x="110627" y="3011907"/>
              <a:ext cx="2957965" cy="3205735"/>
            </a:xfrm>
            <a:prstGeom prst="rect">
              <a:avLst/>
            </a:prstGeom>
          </p:spPr>
        </p:pic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982B88B6-0A27-8041-AAF8-464274A783A6}"/>
                </a:ext>
              </a:extLst>
            </p:cNvPr>
            <p:cNvSpPr txBox="1"/>
            <p:nvPr/>
          </p:nvSpPr>
          <p:spPr>
            <a:xfrm>
              <a:off x="2513245" y="5272121"/>
              <a:ext cx="77777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rgbClr val="FF0000"/>
                  </a:solidFill>
                </a:rPr>
                <a:t>Uttar Pradesh</a:t>
              </a: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72316B3E-CA00-324B-B994-4F6D9A745761}"/>
                </a:ext>
              </a:extLst>
            </p:cNvPr>
            <p:cNvSpPr txBox="1"/>
            <p:nvPr/>
          </p:nvSpPr>
          <p:spPr>
            <a:xfrm>
              <a:off x="1785662" y="4647861"/>
              <a:ext cx="76976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rgbClr val="FF0000"/>
                  </a:solidFill>
                </a:rPr>
                <a:t>BANGLADESH</a:t>
              </a:r>
              <a:endParaRPr lang="en-US" sz="800" dirty="0"/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C25AEF0A-A0B3-9C44-8BB0-729A8942BB99}"/>
                </a:ext>
              </a:extLst>
            </p:cNvPr>
            <p:cNvSpPr txBox="1"/>
            <p:nvPr/>
          </p:nvSpPr>
          <p:spPr>
            <a:xfrm>
              <a:off x="1655558" y="4487230"/>
              <a:ext cx="43313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rgbClr val="FF0000"/>
                  </a:solidFill>
                </a:rPr>
                <a:t>INDIA</a:t>
              </a:r>
              <a:endParaRPr lang="en-US" sz="800" dirty="0"/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983F9A30-01F9-8E44-9228-CF744BD5C086}"/>
                </a:ext>
              </a:extLst>
            </p:cNvPr>
            <p:cNvSpPr txBox="1"/>
            <p:nvPr/>
          </p:nvSpPr>
          <p:spPr>
            <a:xfrm>
              <a:off x="1304594" y="3951971"/>
              <a:ext cx="86594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accent6">
                      <a:lumMod val="75000"/>
                    </a:schemeClr>
                  </a:solidFill>
                </a:rPr>
                <a:t>Andhra Pradesh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89D57B4E-4716-344F-AF04-E4287441233E}"/>
                </a:ext>
              </a:extLst>
            </p:cNvPr>
            <p:cNvSpPr txBox="1"/>
            <p:nvPr/>
          </p:nvSpPr>
          <p:spPr>
            <a:xfrm>
              <a:off x="1159909" y="3785120"/>
              <a:ext cx="45717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accent6">
                      <a:lumMod val="75000"/>
                    </a:schemeClr>
                  </a:solidFill>
                </a:rPr>
                <a:t>Kerala</a:t>
              </a:r>
              <a:endParaRPr lang="en-US" sz="800" b="1" dirty="0"/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6B675452-F601-B24C-8AEA-5FAE4E9CBCE7}"/>
                </a:ext>
              </a:extLst>
            </p:cNvPr>
            <p:cNvSpPr txBox="1"/>
            <p:nvPr/>
          </p:nvSpPr>
          <p:spPr>
            <a:xfrm>
              <a:off x="963438" y="3612095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accent6">
                      <a:lumMod val="75000"/>
                    </a:schemeClr>
                  </a:solidFill>
                </a:rPr>
                <a:t>Tamil Nadu</a:t>
              </a: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308D0698-BFF7-A04F-B4D7-29FC66034E00}"/>
                </a:ext>
              </a:extLst>
            </p:cNvPr>
            <p:cNvSpPr txBox="1"/>
            <p:nvPr/>
          </p:nvSpPr>
          <p:spPr>
            <a:xfrm>
              <a:off x="832558" y="3440456"/>
              <a:ext cx="62388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accent6">
                      <a:lumMod val="75000"/>
                    </a:schemeClr>
                  </a:solidFill>
                </a:rPr>
                <a:t>Telangana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7202FE61-A186-CD49-B298-3366791240FA}"/>
                </a:ext>
              </a:extLst>
            </p:cNvPr>
            <p:cNvSpPr txBox="1"/>
            <p:nvPr/>
          </p:nvSpPr>
          <p:spPr>
            <a:xfrm>
              <a:off x="763906" y="3342731"/>
              <a:ext cx="6222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accent6">
                      <a:lumMod val="75000"/>
                    </a:schemeClr>
                  </a:solidFill>
                </a:rPr>
                <a:t>Karnataka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81CA1501-37D4-C94A-9983-8F8231752739}"/>
                </a:ext>
              </a:extLst>
            </p:cNvPr>
            <p:cNvSpPr txBox="1"/>
            <p:nvPr/>
          </p:nvSpPr>
          <p:spPr>
            <a:xfrm>
              <a:off x="690748" y="3257575"/>
              <a:ext cx="66717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accent6">
                      <a:lumMod val="75000"/>
                    </a:schemeClr>
                  </a:solidFill>
                </a:rPr>
                <a:t>Puducherry</a:t>
              </a:r>
            </a:p>
          </p:txBody>
        </p:sp>
        <p:pic>
          <p:nvPicPr>
            <p:cNvPr id="193" name="Picture 192">
              <a:extLst>
                <a:ext uri="{FF2B5EF4-FFF2-40B4-BE49-F238E27FC236}">
                  <a16:creationId xmlns:a16="http://schemas.microsoft.com/office/drawing/2014/main" id="{110FD56E-5F5A-B244-B623-BA03F90457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1434" t="483" r="1437" b="96933"/>
            <a:stretch/>
          </p:blipFill>
          <p:spPr>
            <a:xfrm>
              <a:off x="110627" y="2908604"/>
              <a:ext cx="2957965" cy="177247"/>
            </a:xfrm>
            <a:prstGeom prst="rect">
              <a:avLst/>
            </a:prstGeom>
          </p:spPr>
        </p:pic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DA61ECAD-CB8F-A748-9923-48A07A0FE7C2}"/>
                </a:ext>
              </a:extLst>
            </p:cNvPr>
            <p:cNvSpPr/>
            <p:nvPr/>
          </p:nvSpPr>
          <p:spPr>
            <a:xfrm>
              <a:off x="356572" y="3074243"/>
              <a:ext cx="2639096" cy="446433"/>
            </a:xfrm>
            <a:prstGeom prst="rect">
              <a:avLst/>
            </a:prstGeom>
            <a:solidFill>
              <a:srgbClr val="FFFF00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53031115-61D8-7546-AFFE-4488387EE183}"/>
                </a:ext>
              </a:extLst>
            </p:cNvPr>
            <p:cNvSpPr/>
            <p:nvPr/>
          </p:nvSpPr>
          <p:spPr>
            <a:xfrm>
              <a:off x="461742" y="6295248"/>
              <a:ext cx="264784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200" dirty="0"/>
                <a:t>Source: Adjusted rates based on MOSPI</a:t>
              </a:r>
            </a:p>
          </p:txBody>
        </p:sp>
      </p:grpSp>
      <p:pic>
        <p:nvPicPr>
          <p:cNvPr id="196" name="Picture 195">
            <a:extLst>
              <a:ext uri="{FF2B5EF4-FFF2-40B4-BE49-F238E27FC236}">
                <a16:creationId xmlns:a16="http://schemas.microsoft.com/office/drawing/2014/main" id="{69BC8F9A-72C9-3C48-97D0-1E9B0C8AAE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91022" y="683264"/>
            <a:ext cx="4026619" cy="3053801"/>
          </a:xfrm>
          <a:prstGeom prst="rect">
            <a:avLst/>
          </a:prstGeom>
        </p:spPr>
      </p:pic>
      <p:grpSp>
        <p:nvGrpSpPr>
          <p:cNvPr id="197" name="Group 196">
            <a:extLst>
              <a:ext uri="{FF2B5EF4-FFF2-40B4-BE49-F238E27FC236}">
                <a16:creationId xmlns:a16="http://schemas.microsoft.com/office/drawing/2014/main" id="{0A0F809E-FD15-1F4E-8E59-330C32F5CB9E}"/>
              </a:ext>
            </a:extLst>
          </p:cNvPr>
          <p:cNvGrpSpPr/>
          <p:nvPr/>
        </p:nvGrpSpPr>
        <p:grpSpPr>
          <a:xfrm>
            <a:off x="61438" y="597120"/>
            <a:ext cx="2901133" cy="1989223"/>
            <a:chOff x="61438" y="597120"/>
            <a:chExt cx="2901133" cy="1989223"/>
          </a:xfrm>
        </p:grpSpPr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4572DCC3-4BF6-2B4C-B6D7-D1798D815D26}"/>
                </a:ext>
              </a:extLst>
            </p:cNvPr>
            <p:cNvSpPr/>
            <p:nvPr/>
          </p:nvSpPr>
          <p:spPr>
            <a:xfrm>
              <a:off x="2054833" y="692798"/>
              <a:ext cx="898652" cy="57130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Market inclusion / mobility</a:t>
              </a: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EE870AD0-5556-0244-816C-7D38A34E2D76}"/>
                </a:ext>
              </a:extLst>
            </p:cNvPr>
            <p:cNvSpPr/>
            <p:nvPr/>
          </p:nvSpPr>
          <p:spPr>
            <a:xfrm>
              <a:off x="2063919" y="2015042"/>
              <a:ext cx="898652" cy="57130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</a:rPr>
                <a:t>Human Capital</a:t>
              </a: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EE9E9413-5CD2-0B4D-B28C-EA8DEA5C9557}"/>
                </a:ext>
              </a:extLst>
            </p:cNvPr>
            <p:cNvSpPr/>
            <p:nvPr/>
          </p:nvSpPr>
          <p:spPr>
            <a:xfrm>
              <a:off x="196613" y="2015042"/>
              <a:ext cx="898652" cy="57130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Growth</a:t>
              </a:r>
            </a:p>
          </p:txBody>
        </p:sp>
        <p:cxnSp>
          <p:nvCxnSpPr>
            <p:cNvPr id="201" name="Straight Arrow Connector 200">
              <a:extLst>
                <a:ext uri="{FF2B5EF4-FFF2-40B4-BE49-F238E27FC236}">
                  <a16:creationId xmlns:a16="http://schemas.microsoft.com/office/drawing/2014/main" id="{AEC9B774-2E4C-4C4D-9B71-DF82D8F56523}"/>
                </a:ext>
              </a:extLst>
            </p:cNvPr>
            <p:cNvCxnSpPr>
              <a:cxnSpLocks/>
            </p:cNvCxnSpPr>
            <p:nvPr/>
          </p:nvCxnSpPr>
          <p:spPr>
            <a:xfrm>
              <a:off x="1095265" y="968915"/>
              <a:ext cx="959568" cy="50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Arrow Connector 201">
              <a:extLst>
                <a:ext uri="{FF2B5EF4-FFF2-40B4-BE49-F238E27FC236}">
                  <a16:creationId xmlns:a16="http://schemas.microsoft.com/office/drawing/2014/main" id="{1060E7F3-2549-A143-B325-2E568B230D09}"/>
                </a:ext>
              </a:extLst>
            </p:cNvPr>
            <p:cNvCxnSpPr>
              <a:cxnSpLocks/>
            </p:cNvCxnSpPr>
            <p:nvPr/>
          </p:nvCxnSpPr>
          <p:spPr>
            <a:xfrm>
              <a:off x="2504159" y="1259625"/>
              <a:ext cx="0" cy="7628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DEA9A8A9-E99A-224B-816B-A40DC6290C1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95265" y="2301859"/>
              <a:ext cx="959568" cy="62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Arrow Connector 203">
              <a:extLst>
                <a:ext uri="{FF2B5EF4-FFF2-40B4-BE49-F238E27FC236}">
                  <a16:creationId xmlns:a16="http://schemas.microsoft.com/office/drawing/2014/main" id="{BDC033B6-92B1-C64F-B032-60633BA4FF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5939" y="1254565"/>
              <a:ext cx="0" cy="7616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269111F1-0F1F-3B4F-B2DD-6481B72EB055}"/>
                </a:ext>
              </a:extLst>
            </p:cNvPr>
            <p:cNvSpPr txBox="1"/>
            <p:nvPr/>
          </p:nvSpPr>
          <p:spPr>
            <a:xfrm>
              <a:off x="61438" y="1431780"/>
              <a:ext cx="102944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100" dirty="0"/>
                <a:t>Expansion &amp;</a:t>
              </a:r>
            </a:p>
            <a:p>
              <a:pPr algn="ctr"/>
              <a:r>
                <a:rPr lang="en-GB" sz="1100" dirty="0"/>
                <a:t>Agglomeration</a:t>
              </a: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8979C6E6-0764-C54E-B71C-97AD2FDAA0E5}"/>
                </a:ext>
              </a:extLst>
            </p:cNvPr>
            <p:cNvSpPr txBox="1"/>
            <p:nvPr/>
          </p:nvSpPr>
          <p:spPr>
            <a:xfrm>
              <a:off x="1041542" y="597120"/>
              <a:ext cx="1088035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i="1" dirty="0"/>
                <a:t>if</a:t>
              </a:r>
              <a:r>
                <a:rPr lang="en-GB" sz="1100" dirty="0"/>
                <a:t> public investments (health, education, credit)</a:t>
              </a: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5CF5AF03-F2B2-F347-97C2-6C70E235B833}"/>
                </a:ext>
              </a:extLst>
            </p:cNvPr>
            <p:cNvSpPr txBox="1"/>
            <p:nvPr/>
          </p:nvSpPr>
          <p:spPr>
            <a:xfrm>
              <a:off x="2068285" y="1337272"/>
              <a:ext cx="89428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/>
                <a:t>Private investment in self/kids </a:t>
              </a: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80CACE9A-337C-1940-AA7F-77C8D7EABFEB}"/>
                </a:ext>
              </a:extLst>
            </p:cNvPr>
            <p:cNvSpPr txBox="1"/>
            <p:nvPr/>
          </p:nvSpPr>
          <p:spPr>
            <a:xfrm>
              <a:off x="1057409" y="1930878"/>
              <a:ext cx="106439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/>
                <a:t>Moving up value chain</a:t>
              </a:r>
            </a:p>
            <a:p>
              <a:pPr algn="ctr"/>
              <a:r>
                <a:rPr lang="en-GB" sz="1100" dirty="0"/>
                <a:t>(milk to butter)</a:t>
              </a:r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5CF7C59B-C713-7A41-9A19-DA6D78E297D1}"/>
                </a:ext>
              </a:extLst>
            </p:cNvPr>
            <p:cNvSpPr/>
            <p:nvPr/>
          </p:nvSpPr>
          <p:spPr>
            <a:xfrm>
              <a:off x="217568" y="686237"/>
              <a:ext cx="898652" cy="57130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</a:rPr>
                <a:t>Economic Clusters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791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80" grpId="0"/>
      <p:bldP spid="18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63A07D5-E552-2C43-8898-24F0813D57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65101" y="0"/>
            <a:ext cx="726899" cy="55567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2D9946D-7314-9247-86AB-4E553E1FC8F1}"/>
              </a:ext>
            </a:extLst>
          </p:cNvPr>
          <p:cNvSpPr txBox="1"/>
          <p:nvPr/>
        </p:nvSpPr>
        <p:spPr>
          <a:xfrm>
            <a:off x="0" y="727"/>
            <a:ext cx="11465101" cy="523220"/>
          </a:xfrm>
          <a:prstGeom prst="rect">
            <a:avLst/>
          </a:prstGeom>
          <a:solidFill>
            <a:schemeClr val="accent6">
              <a:lumMod val="75000"/>
              <a:alpha val="50196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EXECUTION: Learning from 2019 </a:t>
            </a:r>
            <a:r>
              <a:rPr lang="en-US" sz="2800" b="1" dirty="0" err="1"/>
              <a:t>Kumbh</a:t>
            </a:r>
            <a:endParaRPr lang="en-US" sz="2800" b="1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EE79C61-B90A-4347-ACAC-D734EC4F2D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481649"/>
              </p:ext>
            </p:extLst>
          </p:nvPr>
        </p:nvGraphicFramePr>
        <p:xfrm>
          <a:off x="363450" y="882241"/>
          <a:ext cx="11465100" cy="5669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85375">
                  <a:extLst>
                    <a:ext uri="{9D8B030D-6E8A-4147-A177-3AD203B41FA5}">
                      <a16:colId xmlns:a16="http://schemas.microsoft.com/office/drawing/2014/main" val="1161494242"/>
                    </a:ext>
                  </a:extLst>
                </a:gridCol>
                <a:gridCol w="2949005">
                  <a:extLst>
                    <a:ext uri="{9D8B030D-6E8A-4147-A177-3AD203B41FA5}">
                      <a16:colId xmlns:a16="http://schemas.microsoft.com/office/drawing/2014/main" val="887425299"/>
                    </a:ext>
                  </a:extLst>
                </a:gridCol>
                <a:gridCol w="6330720">
                  <a:extLst>
                    <a:ext uri="{9D8B030D-6E8A-4147-A177-3AD203B41FA5}">
                      <a16:colId xmlns:a16="http://schemas.microsoft.com/office/drawing/2014/main" val="22553083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Key performance factor</a:t>
                      </a:r>
                    </a:p>
                  </a:txBody>
                  <a:tcPr anchor="ctr">
                    <a:solidFill>
                      <a:srgbClr val="F5BA7B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Learning from </a:t>
                      </a:r>
                      <a:r>
                        <a:rPr lang="en-US" dirty="0" err="1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Kumbh</a:t>
                      </a:r>
                      <a:endParaRPr lang="en-US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5BA7B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Learning for Economic Cluster</a:t>
                      </a:r>
                    </a:p>
                  </a:txBody>
                  <a:tcPr anchor="ctr">
                    <a:solidFill>
                      <a:srgbClr val="F5BA7B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586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Clear Accountability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+mn-lt"/>
                          <a:cs typeface="Times New Roman" panose="02020603050405020304" pitchFamily="18" charset="0"/>
                        </a:rPr>
                        <a:t>Established </a:t>
                      </a:r>
                      <a:r>
                        <a:rPr lang="en-US" b="1" dirty="0" err="1">
                          <a:latin typeface="+mn-lt"/>
                          <a:cs typeface="Times New Roman" panose="02020603050405020304" pitchFamily="18" charset="0"/>
                        </a:rPr>
                        <a:t>Mela</a:t>
                      </a:r>
                      <a:r>
                        <a:rPr lang="en-US" b="1" dirty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latin typeface="+mn-lt"/>
                          <a:cs typeface="Times New Roman" panose="02020603050405020304" pitchFamily="18" charset="0"/>
                        </a:rPr>
                        <a:t>Pradhikari</a:t>
                      </a:r>
                      <a:r>
                        <a:rPr lang="en-US" b="1" dirty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>
                          <a:latin typeface="+mn-lt"/>
                          <a:cs typeface="Times New Roman" panose="02020603050405020304" pitchFamily="18" charset="0"/>
                        </a:rPr>
                        <a:t>Model who was empowered and fully accountable for </a:t>
                      </a:r>
                      <a:r>
                        <a:rPr lang="en-US" dirty="0" err="1">
                          <a:latin typeface="+mn-lt"/>
                          <a:cs typeface="Times New Roman" panose="02020603050405020304" pitchFamily="18" charset="0"/>
                        </a:rPr>
                        <a:t>Kumbh</a:t>
                      </a:r>
                      <a:endParaRPr 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Establish a </a:t>
                      </a:r>
                      <a:r>
                        <a:rPr lang="en-US" b="1" dirty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Mayor </a:t>
                      </a:r>
                      <a:r>
                        <a:rPr lang="en-US" b="0" dirty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(like a CEO) </a:t>
                      </a:r>
                      <a:r>
                        <a:rPr lang="en-US" dirty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committed to the cluster (not rotating bureaucrats), fully accountable (elected/appointed) for cluster’s development and performance, as well as empowered to take key decisions. (alternative models of leadership also exist)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04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Mission Based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+mn-lt"/>
                          <a:cs typeface="Times New Roman" panose="02020603050405020304" pitchFamily="18" charset="0"/>
                        </a:rPr>
                        <a:t>Set clear performance guidelines: </a:t>
                      </a:r>
                      <a:r>
                        <a:rPr lang="en-US" b="1" dirty="0">
                          <a:latin typeface="+mn-lt"/>
                          <a:cs typeface="Times New Roman" panose="02020603050405020304" pitchFamily="18" charset="0"/>
                        </a:rPr>
                        <a:t>Safety, Cleanliness, Sanitation</a:t>
                      </a:r>
                      <a:endParaRPr lang="en-US" b="1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Set clear performance guidelines: </a:t>
                      </a:r>
                      <a:r>
                        <a:rPr lang="en-US" b="1" dirty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Deadline, Monitoring, Implementation </a:t>
                      </a:r>
                      <a:r>
                        <a:rPr lang="en-US" dirty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for improving basic </a:t>
                      </a:r>
                      <a:r>
                        <a:rPr lang="en-US" b="1" dirty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infrastructure</a:t>
                      </a:r>
                      <a:r>
                        <a:rPr lang="en-US" dirty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(roads, rail, bridges), </a:t>
                      </a:r>
                      <a:r>
                        <a:rPr lang="en-US" b="1" dirty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amenities</a:t>
                      </a:r>
                      <a:r>
                        <a:rPr lang="en-US" dirty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(water, </a:t>
                      </a:r>
                      <a:r>
                        <a:rPr lang="en-US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hospitals), </a:t>
                      </a:r>
                      <a:r>
                        <a:rPr lang="en-US" b="1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public </a:t>
                      </a:r>
                      <a:r>
                        <a:rPr lang="en-US" b="1" dirty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places </a:t>
                      </a:r>
                      <a:r>
                        <a:rPr lang="en-US" dirty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(city center, museums, libraries), </a:t>
                      </a:r>
                      <a:r>
                        <a:rPr lang="en-US" b="1" dirty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universities</a:t>
                      </a:r>
                      <a:r>
                        <a:rPr lang="en-US" dirty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etc.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250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Focused Attention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+mn-lt"/>
                          <a:cs typeface="Times New Roman" panose="02020603050405020304" pitchFamily="18" charset="0"/>
                        </a:rPr>
                        <a:t>The government committed to </a:t>
                      </a:r>
                      <a:r>
                        <a:rPr lang="en-US" dirty="0" err="1">
                          <a:latin typeface="+mn-lt"/>
                          <a:cs typeface="Times New Roman" panose="02020603050405020304" pitchFamily="18" charset="0"/>
                        </a:rPr>
                        <a:t>Kumbh</a:t>
                      </a:r>
                      <a:r>
                        <a:rPr lang="en-US" dirty="0">
                          <a:latin typeface="+mn-lt"/>
                          <a:cs typeface="Times New Roman" panose="02020603050405020304" pitchFamily="18" charset="0"/>
                        </a:rPr>
                        <a:t>, international media created “</a:t>
                      </a:r>
                      <a:r>
                        <a:rPr lang="en-US" b="1" dirty="0">
                          <a:latin typeface="+mn-lt"/>
                          <a:cs typeface="Times New Roman" panose="02020603050405020304" pitchFamily="18" charset="0"/>
                        </a:rPr>
                        <a:t>do or die</a:t>
                      </a:r>
                      <a:r>
                        <a:rPr lang="en-US" dirty="0">
                          <a:latin typeface="+mn-lt"/>
                          <a:cs typeface="Times New Roman" panose="02020603050405020304" pitchFamily="18" charset="0"/>
                        </a:rPr>
                        <a:t>” performance pressure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The government has committed to a trillion dollar economy, promote and respect </a:t>
                      </a:r>
                      <a:r>
                        <a:rPr lang="en-US" b="1" dirty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critical media and civil society </a:t>
                      </a:r>
                      <a:r>
                        <a:rPr lang="en-US" dirty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who create “do or die” performance pressure.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022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Decentralized Governance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+mn-lt"/>
                          <a:cs typeface="Times New Roman" panose="02020603050405020304" pitchFamily="18" charset="0"/>
                        </a:rPr>
                        <a:t>Utilized diverse governance models for different days and districts in </a:t>
                      </a:r>
                      <a:r>
                        <a:rPr lang="en-US" b="1" dirty="0">
                          <a:latin typeface="+mn-lt"/>
                          <a:cs typeface="Times New Roman" panose="02020603050405020304" pitchFamily="18" charset="0"/>
                        </a:rPr>
                        <a:t>cooperation with stakeholders</a:t>
                      </a:r>
                      <a:r>
                        <a:rPr lang="en-US" b="0" dirty="0">
                          <a:latin typeface="+mn-lt"/>
                          <a:cs typeface="Times New Roman" panose="02020603050405020304" pitchFamily="18" charset="0"/>
                        </a:rPr>
                        <a:t> (e.g. </a:t>
                      </a:r>
                      <a:r>
                        <a:rPr lang="en-US" b="0" dirty="0" err="1">
                          <a:latin typeface="+mn-lt"/>
                          <a:cs typeface="Times New Roman" panose="02020603050405020304" pitchFamily="18" charset="0"/>
                        </a:rPr>
                        <a:t>Akhadas</a:t>
                      </a:r>
                      <a:r>
                        <a:rPr lang="en-US" b="0" dirty="0"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  <a:endParaRPr lang="en-US" b="1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Government is only a (key) player in governance. Local initiatives by stakeholders: public/private/civic institutions esp. </a:t>
                      </a:r>
                      <a:r>
                        <a:rPr lang="en-US" b="1" dirty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universities</a:t>
                      </a:r>
                      <a:r>
                        <a:rPr lang="en-US" dirty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(e.g. </a:t>
                      </a:r>
                      <a:r>
                        <a:rPr lang="en-US" b="1" dirty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startup, apprenticeship hubs</a:t>
                      </a:r>
                      <a:r>
                        <a:rPr lang="en-US" dirty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) should be supported and incorporated. Build a </a:t>
                      </a:r>
                      <a:r>
                        <a:rPr lang="en-US" b="1" dirty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local</a:t>
                      </a:r>
                      <a:r>
                        <a:rPr lang="en-US" dirty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council (</a:t>
                      </a:r>
                      <a:r>
                        <a:rPr lang="en-US" b="1" i="1" dirty="0" err="1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Mahajanpad</a:t>
                      </a:r>
                      <a:r>
                        <a:rPr lang="en-US" b="1" i="1" dirty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b="0" dirty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for stakeholder engagement.</a:t>
                      </a:r>
                      <a:endParaRPr lang="en-US" b="1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798007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2B5B67AD-43D9-DF46-9B76-954BB4D22B84}"/>
              </a:ext>
            </a:extLst>
          </p:cNvPr>
          <p:cNvSpPr/>
          <p:nvPr/>
        </p:nvSpPr>
        <p:spPr>
          <a:xfrm>
            <a:off x="363450" y="523947"/>
            <a:ext cx="11465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IIMB study found the region’s administration showcased impressive urban planning/governance ability at </a:t>
            </a:r>
            <a:r>
              <a:rPr lang="en-US" b="1" dirty="0" err="1"/>
              <a:t>Kumbh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9666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1C0B2249-7F0F-6D40-8FB9-E01A2055F6DE}"/>
              </a:ext>
            </a:extLst>
          </p:cNvPr>
          <p:cNvSpPr/>
          <p:nvPr/>
        </p:nvSpPr>
        <p:spPr>
          <a:xfrm>
            <a:off x="6738492" y="5062023"/>
            <a:ext cx="5468486" cy="178187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F9E8ECF-E72D-3F42-A904-01905553C87E}"/>
              </a:ext>
            </a:extLst>
          </p:cNvPr>
          <p:cNvSpPr/>
          <p:nvPr/>
        </p:nvSpPr>
        <p:spPr>
          <a:xfrm>
            <a:off x="0" y="5062023"/>
            <a:ext cx="6736490" cy="178823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9744DE7-6C52-554D-B4E5-AD2CC1FDFE8F}"/>
              </a:ext>
            </a:extLst>
          </p:cNvPr>
          <p:cNvSpPr/>
          <p:nvPr/>
        </p:nvSpPr>
        <p:spPr>
          <a:xfrm>
            <a:off x="1637" y="2417439"/>
            <a:ext cx="6736855" cy="26445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6E7232-3BE4-7744-A1F1-65D90DDE4E73}"/>
              </a:ext>
            </a:extLst>
          </p:cNvPr>
          <p:cNvSpPr/>
          <p:nvPr/>
        </p:nvSpPr>
        <p:spPr>
          <a:xfrm>
            <a:off x="2002" y="547696"/>
            <a:ext cx="6736490" cy="18697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39E8E0F-BE16-4942-900F-0B461D6ABDFB}"/>
              </a:ext>
            </a:extLst>
          </p:cNvPr>
          <p:cNvSpPr txBox="1"/>
          <p:nvPr/>
        </p:nvSpPr>
        <p:spPr>
          <a:xfrm>
            <a:off x="0" y="570113"/>
            <a:ext cx="669373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A22621"/>
                </a:solidFill>
                <a:cs typeface="Times New Roman" panose="02020603050405020304" pitchFamily="18" charset="0"/>
              </a:rPr>
              <a:t>Region needs &gt;10% GDP growth</a:t>
            </a:r>
            <a:r>
              <a:rPr lang="en-US" sz="1600" dirty="0">
                <a:solidFill>
                  <a:srgbClr val="A22621"/>
                </a:solidFill>
                <a:cs typeface="Times New Roman" panose="02020603050405020304" pitchFamily="18" charset="0"/>
              </a:rPr>
              <a:t>: The low income region </a:t>
            </a:r>
            <a:r>
              <a:rPr lang="en-US" sz="1600" b="1" dirty="0">
                <a:solidFill>
                  <a:srgbClr val="A22621"/>
                </a:solidFill>
                <a:cs typeface="Times New Roman" panose="02020603050405020304" pitchFamily="18" charset="0"/>
              </a:rPr>
              <a:t>faces</a:t>
            </a:r>
            <a:r>
              <a:rPr lang="en-US" sz="1600" dirty="0">
                <a:solidFill>
                  <a:srgbClr val="A22621"/>
                </a:solidFill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A22621"/>
                </a:solidFill>
                <a:cs typeface="Times New Roman" panose="02020603050405020304" pitchFamily="18" charset="0"/>
              </a:rPr>
              <a:t>a metropolis vacuum </a:t>
            </a:r>
            <a:r>
              <a:rPr lang="en-US" sz="1600" dirty="0">
                <a:solidFill>
                  <a:srgbClr val="A22621"/>
                </a:solidFill>
                <a:cs typeface="Times New Roman" panose="02020603050405020304" pitchFamily="18" charset="0"/>
              </a:rPr>
              <a:t>and outmigration since liberalization. For &gt;10% growth</a:t>
            </a:r>
            <a:endParaRPr lang="en-US" sz="1600" dirty="0"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b="1" dirty="0">
                <a:cs typeface="Times New Roman" panose="02020603050405020304" pitchFamily="18" charset="0"/>
              </a:rPr>
              <a:t>Build economic clusters: </a:t>
            </a:r>
            <a:r>
              <a:rPr lang="en-US" sz="1600" dirty="0">
                <a:cs typeface="Times New Roman" panose="02020603050405020304" pitchFamily="18" charset="0"/>
              </a:rPr>
              <a:t>e.g., in </a:t>
            </a:r>
            <a:r>
              <a:rPr lang="en-US" sz="1600" b="1" dirty="0">
                <a:cs typeface="Times New Roman" panose="02020603050405020304" pitchFamily="18" charset="0"/>
              </a:rPr>
              <a:t>manufacturing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b="1" dirty="0">
                <a:cs typeface="Times New Roman" panose="02020603050405020304" pitchFamily="18" charset="0"/>
              </a:rPr>
              <a:t>Emphasize market inclusion: </a:t>
            </a:r>
            <a:r>
              <a:rPr lang="en-US" sz="1600" dirty="0">
                <a:cs typeface="Times New Roman" panose="02020603050405020304" pitchFamily="18" charset="0"/>
              </a:rPr>
              <a:t>e.g., by boosting </a:t>
            </a:r>
            <a:r>
              <a:rPr lang="en-US" sz="1600" b="1" dirty="0">
                <a:cs typeface="Times New Roman" panose="02020603050405020304" pitchFamily="18" charset="0"/>
              </a:rPr>
              <a:t>agricultural processing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IN" sz="1600" b="1" dirty="0">
                <a:cs typeface="Times New Roman" panose="02020603050405020304" pitchFamily="18" charset="0"/>
              </a:rPr>
              <a:t>Empower local anchors: </a:t>
            </a:r>
            <a:r>
              <a:rPr lang="en-IN" sz="1600" dirty="0">
                <a:cs typeface="Times New Roman" panose="02020603050405020304" pitchFamily="18" charset="0"/>
              </a:rPr>
              <a:t>e.g., universities IITs, BHU, AU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IN" sz="1600" b="1" dirty="0">
                <a:cs typeface="Times New Roman" panose="02020603050405020304" pitchFamily="18" charset="0"/>
              </a:rPr>
              <a:t>Prioritize human capital: Offer MOOCs </a:t>
            </a:r>
            <a:r>
              <a:rPr lang="en-IN" sz="1600" dirty="0">
                <a:cs typeface="Times New Roman" panose="02020603050405020304" pitchFamily="18" charset="0"/>
              </a:rPr>
              <a:t>that teach portfolio of basic skills (invest in ITI), formal </a:t>
            </a:r>
            <a:r>
              <a:rPr lang="en-IN" sz="1600" b="1" dirty="0">
                <a:cs typeface="Times New Roman" panose="02020603050405020304" pitchFamily="18" charset="0"/>
              </a:rPr>
              <a:t>apprenticeships</a:t>
            </a:r>
            <a:r>
              <a:rPr lang="en-IN" sz="1600" dirty="0">
                <a:cs typeface="Times New Roman" panose="02020603050405020304" pitchFamily="18" charset="0"/>
              </a:rPr>
              <a:t> via university-industry collaborations </a:t>
            </a:r>
            <a:endParaRPr lang="en-US" sz="1600" dirty="0">
              <a:cs typeface="Times New Roman" panose="02020603050405020304" pitchFamily="18" charset="0"/>
            </a:endParaRPr>
          </a:p>
          <a:p>
            <a:endParaRPr lang="en-US" sz="1200" b="1" dirty="0">
              <a:cs typeface="Times New Roman" panose="02020603050405020304" pitchFamily="18" charset="0"/>
            </a:endParaRPr>
          </a:p>
          <a:p>
            <a:r>
              <a:rPr lang="en-US" sz="1600" b="1" dirty="0">
                <a:cs typeface="Times New Roman" panose="02020603050405020304" pitchFamily="18" charset="0"/>
              </a:rPr>
              <a:t>ACCOMPLISHED</a:t>
            </a:r>
            <a:r>
              <a:rPr lang="en-US" sz="1600" dirty="0">
                <a:cs typeface="Times New Roman" panose="02020603050405020304" pitchFamily="18" charset="0"/>
              </a:rPr>
              <a:t>: Digital infrastructure, Salient cities, Leading universities, Voters/businesses united on substantial issues: jobs</a:t>
            </a:r>
          </a:p>
          <a:p>
            <a:r>
              <a:rPr lang="en-US" sz="1600" b="1" dirty="0">
                <a:cs typeface="Times New Roman" panose="02020603050405020304" pitchFamily="18" charset="0"/>
              </a:rPr>
              <a:t>TO BE DONE: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b="1" dirty="0">
                <a:highlight>
                  <a:srgbClr val="E2F0D9"/>
                </a:highlight>
                <a:cs typeface="Times New Roman" panose="02020603050405020304" pitchFamily="18" charset="0"/>
              </a:rPr>
              <a:t>Rule of law</a:t>
            </a:r>
            <a:r>
              <a:rPr lang="en-US" sz="1600" dirty="0">
                <a:cs typeface="Times New Roman" panose="02020603050405020304" pitchFamily="18" charset="0"/>
              </a:rPr>
              <a:t>: Expand </a:t>
            </a:r>
            <a:r>
              <a:rPr lang="en-US" sz="1600" b="1" dirty="0">
                <a:cs typeface="Times New Roman" panose="02020603050405020304" pitchFamily="18" charset="0"/>
              </a:rPr>
              <a:t>per-capita police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b="1" dirty="0">
                <a:highlight>
                  <a:srgbClr val="E2F0D9"/>
                </a:highlight>
                <a:cs typeface="Times New Roman" panose="02020603050405020304" pitchFamily="18" charset="0"/>
              </a:rPr>
              <a:t>Ease of doing business</a:t>
            </a:r>
            <a:r>
              <a:rPr lang="en-US" sz="1600" dirty="0">
                <a:cs typeface="Times New Roman" panose="02020603050405020304" pitchFamily="18" charset="0"/>
              </a:rPr>
              <a:t>: Strengthen </a:t>
            </a:r>
            <a:r>
              <a:rPr lang="en-US" sz="1600" b="1" dirty="0">
                <a:cs typeface="Times New Roman" panose="02020603050405020304" pitchFamily="18" charset="0"/>
              </a:rPr>
              <a:t>property rights and contractual infrastructure</a:t>
            </a:r>
            <a:r>
              <a:rPr lang="en-US" sz="1600" dirty="0">
                <a:cs typeface="Times New Roman" panose="02020603050405020304" pitchFamily="18" charset="0"/>
              </a:rPr>
              <a:t>, ensure </a:t>
            </a:r>
            <a:r>
              <a:rPr lang="en-US" sz="1600" b="1" dirty="0">
                <a:cs typeface="Times New Roman" panose="02020603050405020304" pitchFamily="18" charset="0"/>
              </a:rPr>
              <a:t>stable policy environment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b="1" dirty="0">
                <a:highlight>
                  <a:srgbClr val="E2F0D9"/>
                </a:highlight>
                <a:cs typeface="Times New Roman" panose="02020603050405020304" pitchFamily="18" charset="0"/>
              </a:rPr>
              <a:t>Information and transport</a:t>
            </a:r>
            <a:r>
              <a:rPr lang="en-US" sz="1600" dirty="0">
                <a:cs typeface="Times New Roman" panose="02020603050405020304" pitchFamily="18" charset="0"/>
              </a:rPr>
              <a:t>: </a:t>
            </a:r>
            <a:r>
              <a:rPr lang="en-IN" sz="1600" dirty="0">
                <a:cs typeface="Times New Roman" panose="02020603050405020304" pitchFamily="18" charset="0"/>
              </a:rPr>
              <a:t>Create </a:t>
            </a:r>
            <a:r>
              <a:rPr lang="en-IN" sz="1600" b="1" dirty="0">
                <a:cs typeface="Times New Roman" panose="02020603050405020304" pitchFamily="18" charset="0"/>
              </a:rPr>
              <a:t>information highways</a:t>
            </a:r>
            <a:r>
              <a:rPr lang="en-IN" sz="1600" dirty="0">
                <a:cs typeface="Times New Roman" panose="02020603050405020304" pitchFamily="18" charset="0"/>
              </a:rPr>
              <a:t>, and better </a:t>
            </a:r>
            <a:r>
              <a:rPr lang="en-IN" sz="1600" b="1" dirty="0">
                <a:cs typeface="Times New Roman" panose="02020603050405020304" pitchFamily="18" charset="0"/>
              </a:rPr>
              <a:t>inter/intra cluster connectivity </a:t>
            </a:r>
            <a:r>
              <a:rPr lang="en-IN" sz="1600" dirty="0">
                <a:cs typeface="Times New Roman" panose="02020603050405020304" pitchFamily="18" charset="0"/>
              </a:rPr>
              <a:t>by building industrial corridors</a:t>
            </a:r>
            <a:endParaRPr lang="en-US" sz="1600" dirty="0"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b="1" dirty="0">
                <a:highlight>
                  <a:srgbClr val="E2F0D9"/>
                </a:highlight>
                <a:cs typeface="Times New Roman" panose="02020603050405020304" pitchFamily="18" charset="0"/>
              </a:rPr>
              <a:t>Shared vision</a:t>
            </a:r>
            <a:r>
              <a:rPr lang="en-US" sz="1600" dirty="0">
                <a:cs typeface="Times New Roman" panose="02020603050405020304" pitchFamily="18" charset="0"/>
              </a:rPr>
              <a:t>: Monitor and improve </a:t>
            </a:r>
            <a:r>
              <a:rPr lang="en-US" sz="1600" b="1" dirty="0">
                <a:cs typeface="Times New Roman" panose="02020603050405020304" pitchFamily="18" charset="0"/>
              </a:rPr>
              <a:t>quality of local civic amenities </a:t>
            </a:r>
            <a:r>
              <a:rPr lang="en-US" sz="1600" dirty="0">
                <a:cs typeface="Times New Roman" panose="02020603050405020304" pitchFamily="18" charset="0"/>
              </a:rPr>
              <a:t>to build </a:t>
            </a:r>
            <a:r>
              <a:rPr lang="en-US" sz="1600" b="1" dirty="0">
                <a:cs typeface="Times New Roman" panose="02020603050405020304" pitchFamily="18" charset="0"/>
              </a:rPr>
              <a:t>common inclusive identity </a:t>
            </a:r>
            <a:r>
              <a:rPr lang="en-US" sz="1600" dirty="0">
                <a:cs typeface="Times New Roman" panose="02020603050405020304" pitchFamily="18" charset="0"/>
              </a:rPr>
              <a:t>around local pride [e.g. Indore]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63A07D5-E552-2C43-8898-24F0813D57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65101" y="0"/>
            <a:ext cx="726899" cy="55567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C44F5D4-A05C-B749-A9E7-883022050399}"/>
              </a:ext>
            </a:extLst>
          </p:cNvPr>
          <p:cNvGrpSpPr/>
          <p:nvPr/>
        </p:nvGrpSpPr>
        <p:grpSpPr>
          <a:xfrm>
            <a:off x="6705880" y="544581"/>
            <a:ext cx="4759221" cy="4267786"/>
            <a:chOff x="1943855" y="520947"/>
            <a:chExt cx="6764923" cy="6066380"/>
          </a:xfrm>
        </p:grpSpPr>
        <p:pic>
          <p:nvPicPr>
            <p:cNvPr id="5" name="Picture 2" descr="https://static.telegraphindia.com/library/THE_TELEGRAPH/image/2019/4/a55b8815-0a9d-496a-87fd-bad26a1a1ffd.jpg">
              <a:extLst>
                <a:ext uri="{FF2B5EF4-FFF2-40B4-BE49-F238E27FC236}">
                  <a16:creationId xmlns:a16="http://schemas.microsoft.com/office/drawing/2014/main" id="{5F5745A2-50EF-EF49-805F-89882D23D6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24"/>
            <a:stretch/>
          </p:blipFill>
          <p:spPr bwMode="auto">
            <a:xfrm>
              <a:off x="2950042" y="520947"/>
              <a:ext cx="5750644" cy="6066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3425313-2812-6C45-99B0-DD1BBF11D48E}"/>
                </a:ext>
              </a:extLst>
            </p:cNvPr>
            <p:cNvSpPr/>
            <p:nvPr/>
          </p:nvSpPr>
          <p:spPr>
            <a:xfrm>
              <a:off x="3808334" y="4287863"/>
              <a:ext cx="126854" cy="12685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480DD07-7B9C-0B47-AD17-6F89E2304083}"/>
                </a:ext>
              </a:extLst>
            </p:cNvPr>
            <p:cNvSpPr/>
            <p:nvPr/>
          </p:nvSpPr>
          <p:spPr>
            <a:xfrm>
              <a:off x="4639831" y="2400041"/>
              <a:ext cx="126854" cy="12685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2D8E4D2-C3D7-7549-9BDA-F937A7AA2DE1}"/>
                </a:ext>
              </a:extLst>
            </p:cNvPr>
            <p:cNvSpPr/>
            <p:nvPr/>
          </p:nvSpPr>
          <p:spPr>
            <a:xfrm>
              <a:off x="6825938" y="3611407"/>
              <a:ext cx="126854" cy="12685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077C72E-0D90-E449-80A4-C2A428ADCC80}"/>
                </a:ext>
              </a:extLst>
            </p:cNvPr>
            <p:cNvSpPr/>
            <p:nvPr/>
          </p:nvSpPr>
          <p:spPr>
            <a:xfrm>
              <a:off x="5213266" y="5468999"/>
              <a:ext cx="126854" cy="12685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E3B14BD-DA77-D545-973F-B3B5123167C7}"/>
                </a:ext>
              </a:extLst>
            </p:cNvPr>
            <p:cNvSpPr/>
            <p:nvPr/>
          </p:nvSpPr>
          <p:spPr>
            <a:xfrm>
              <a:off x="4908190" y="4575389"/>
              <a:ext cx="126854" cy="12685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DB0D8D7-7C2D-4644-8309-BF9386F77EB6}"/>
                </a:ext>
              </a:extLst>
            </p:cNvPr>
            <p:cNvSpPr/>
            <p:nvPr/>
          </p:nvSpPr>
          <p:spPr>
            <a:xfrm>
              <a:off x="3773892" y="3490710"/>
              <a:ext cx="126854" cy="12685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4BCFB43-650C-7542-B050-E116009B4A1A}"/>
                </a:ext>
              </a:extLst>
            </p:cNvPr>
            <p:cNvSpPr/>
            <p:nvPr/>
          </p:nvSpPr>
          <p:spPr>
            <a:xfrm>
              <a:off x="4703258" y="5468999"/>
              <a:ext cx="126854" cy="12685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573787F-F205-0645-965C-4E996AE4DEAE}"/>
                </a:ext>
              </a:extLst>
            </p:cNvPr>
            <p:cNvSpPr/>
            <p:nvPr/>
          </p:nvSpPr>
          <p:spPr>
            <a:xfrm>
              <a:off x="3995075" y="4371873"/>
              <a:ext cx="126854" cy="12685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1EEC064-F2D6-DA46-9D88-7A94F7315AF8}"/>
                </a:ext>
              </a:extLst>
            </p:cNvPr>
            <p:cNvSpPr/>
            <p:nvPr/>
          </p:nvSpPr>
          <p:spPr>
            <a:xfrm>
              <a:off x="3781984" y="3833951"/>
              <a:ext cx="126854" cy="12685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687B933-0B9A-BD4A-AC6F-13559999C87B}"/>
                </a:ext>
              </a:extLst>
            </p:cNvPr>
            <p:cNvSpPr/>
            <p:nvPr/>
          </p:nvSpPr>
          <p:spPr>
            <a:xfrm>
              <a:off x="4351124" y="2752315"/>
              <a:ext cx="126854" cy="12685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FEDA0CB-339C-4D48-A5B4-AA285476F212}"/>
                </a:ext>
              </a:extLst>
            </p:cNvPr>
            <p:cNvSpPr/>
            <p:nvPr/>
          </p:nvSpPr>
          <p:spPr>
            <a:xfrm>
              <a:off x="5366294" y="2752315"/>
              <a:ext cx="126854" cy="12685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9E45DEC-C757-DB4E-8A65-05430ABB4FF7}"/>
                </a:ext>
              </a:extLst>
            </p:cNvPr>
            <p:cNvSpPr/>
            <p:nvPr/>
          </p:nvSpPr>
          <p:spPr>
            <a:xfrm>
              <a:off x="5752206" y="3081640"/>
              <a:ext cx="126854" cy="12685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919973E-151E-0E48-9429-80991AD99F75}"/>
                </a:ext>
              </a:extLst>
            </p:cNvPr>
            <p:cNvSpPr/>
            <p:nvPr/>
          </p:nvSpPr>
          <p:spPr>
            <a:xfrm>
              <a:off x="5245633" y="2844532"/>
              <a:ext cx="126854" cy="12685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5B344DD-EA14-BA4F-812F-7BC3E4DFD73A}"/>
                </a:ext>
              </a:extLst>
            </p:cNvPr>
            <p:cNvSpPr/>
            <p:nvPr/>
          </p:nvSpPr>
          <p:spPr>
            <a:xfrm>
              <a:off x="5585434" y="3018213"/>
              <a:ext cx="126854" cy="12685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8CCFF49-7836-0142-B02E-9BD9084BC323}"/>
                </a:ext>
              </a:extLst>
            </p:cNvPr>
            <p:cNvSpPr/>
            <p:nvPr/>
          </p:nvSpPr>
          <p:spPr>
            <a:xfrm>
              <a:off x="4492831" y="2338032"/>
              <a:ext cx="2086604" cy="208660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7ACD648-F3AF-5E4A-BCB2-0944799EDAC7}"/>
                </a:ext>
              </a:extLst>
            </p:cNvPr>
            <p:cNvSpPr/>
            <p:nvPr/>
          </p:nvSpPr>
          <p:spPr>
            <a:xfrm>
              <a:off x="6269931" y="3056240"/>
              <a:ext cx="126854" cy="12685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6CEBBD7-3566-D549-B690-332A3E9539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35045" y="4039323"/>
              <a:ext cx="205267" cy="459404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447F071-5F83-9445-8313-FE751400FF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55343" y="3790784"/>
              <a:ext cx="740331" cy="497079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72846EA-C032-A047-A4E7-309615FDB0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87287" y="4098140"/>
              <a:ext cx="180515" cy="1383891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C5961F91-5E08-5C42-979A-2157428604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46661" y="3571258"/>
              <a:ext cx="820024" cy="142463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0E63008-6EEA-784A-A06B-338939F786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07555" y="4062285"/>
              <a:ext cx="483588" cy="1387424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F16C0B0-C448-1345-8D66-3787E234BA0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56304" y="2503322"/>
              <a:ext cx="278740" cy="31242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47A5C49E-3233-2C43-9944-2030B5A969B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84739" y="2844533"/>
              <a:ext cx="423104" cy="17368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F692BD39-915C-0348-8981-B062B902448E}"/>
                </a:ext>
              </a:extLst>
            </p:cNvPr>
            <p:cNvCxnSpPr>
              <a:cxnSpLocks/>
            </p:cNvCxnSpPr>
            <p:nvPr/>
          </p:nvCxnSpPr>
          <p:spPr>
            <a:xfrm>
              <a:off x="6147340" y="3537965"/>
              <a:ext cx="631566" cy="136869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AB53B3C-2EB0-9E4C-BC5C-533E2461B700}"/>
                </a:ext>
              </a:extLst>
            </p:cNvPr>
            <p:cNvSpPr/>
            <p:nvPr/>
          </p:nvSpPr>
          <p:spPr>
            <a:xfrm>
              <a:off x="4855377" y="2675609"/>
              <a:ext cx="126854" cy="12685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/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00B8CD74-AEEF-7C41-935A-A7E4497208E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43855" y="2733389"/>
              <a:ext cx="2851899" cy="509858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5E67933-738F-7145-A453-83E836581DCA}"/>
                </a:ext>
              </a:extLst>
            </p:cNvPr>
            <p:cNvCxnSpPr>
              <a:cxnSpLocks/>
            </p:cNvCxnSpPr>
            <p:nvPr/>
          </p:nvCxnSpPr>
          <p:spPr>
            <a:xfrm>
              <a:off x="5924977" y="3921145"/>
              <a:ext cx="2783801" cy="2602755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C3F0877A-C28B-2945-B218-6C52A99C1BEB}"/>
              </a:ext>
            </a:extLst>
          </p:cNvPr>
          <p:cNvSpPr/>
          <p:nvPr/>
        </p:nvSpPr>
        <p:spPr>
          <a:xfrm>
            <a:off x="6709158" y="5042118"/>
            <a:ext cx="564062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b="1" dirty="0">
                <a:cs typeface="Times New Roman" panose="02020603050405020304" pitchFamily="18" charset="0"/>
              </a:rPr>
              <a:t>EXECUTION: Learn from </a:t>
            </a:r>
            <a:r>
              <a:rPr lang="en-IN" sz="1600" b="1" dirty="0" err="1">
                <a:cs typeface="Times New Roman" panose="02020603050405020304" pitchFamily="18" charset="0"/>
              </a:rPr>
              <a:t>Kumbh</a:t>
            </a:r>
            <a:endParaRPr lang="en-IN" sz="1600" b="1" dirty="0"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b="1" dirty="0">
                <a:solidFill>
                  <a:sysClr val="windowText" lastClr="000000"/>
                </a:solidFill>
                <a:highlight>
                  <a:srgbClr val="E2F0D9"/>
                </a:highlight>
                <a:cs typeface="Times New Roman" panose="02020603050405020304" pitchFamily="18" charset="0"/>
              </a:rPr>
              <a:t>Clear Accountability</a:t>
            </a:r>
            <a:r>
              <a:rPr lang="en-US" sz="160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: Empower, accountable mayor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b="1" dirty="0">
                <a:solidFill>
                  <a:sysClr val="windowText" lastClr="000000"/>
                </a:solidFill>
                <a:highlight>
                  <a:srgbClr val="E2F0D9"/>
                </a:highlight>
                <a:cs typeface="Times New Roman" panose="02020603050405020304" pitchFamily="18" charset="0"/>
              </a:rPr>
              <a:t>Mission Based</a:t>
            </a:r>
            <a:r>
              <a:rPr lang="en-US" sz="160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:  Clearly define performance guidelines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b="1" dirty="0">
                <a:solidFill>
                  <a:sysClr val="windowText" lastClr="000000"/>
                </a:solidFill>
                <a:highlight>
                  <a:srgbClr val="E2F0D9"/>
                </a:highlight>
                <a:cs typeface="Times New Roman" panose="02020603050405020304" pitchFamily="18" charset="0"/>
              </a:rPr>
              <a:t>Focused Attention</a:t>
            </a:r>
            <a:r>
              <a:rPr lang="en-US" sz="160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: Build space for media and civic groups to create performance pressure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b="1" dirty="0">
                <a:solidFill>
                  <a:sysClr val="windowText" lastClr="000000"/>
                </a:solidFill>
                <a:highlight>
                  <a:srgbClr val="E2F0D9"/>
                </a:highlight>
                <a:cs typeface="Times New Roman" panose="02020603050405020304" pitchFamily="18" charset="0"/>
              </a:rPr>
              <a:t>Decentralized Governance</a:t>
            </a:r>
            <a:r>
              <a:rPr lang="en-US" sz="160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: Set council for stakeholder engagement esp. universities (startup, apprenticeship)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D9946D-7314-9247-86AB-4E553E1FC8F1}"/>
              </a:ext>
            </a:extLst>
          </p:cNvPr>
          <p:cNvSpPr txBox="1"/>
          <p:nvPr/>
        </p:nvSpPr>
        <p:spPr>
          <a:xfrm>
            <a:off x="0" y="727"/>
            <a:ext cx="11465101" cy="523220"/>
          </a:xfrm>
          <a:prstGeom prst="rect">
            <a:avLst/>
          </a:prstGeom>
          <a:solidFill>
            <a:schemeClr val="accent6">
              <a:lumMod val="75000"/>
              <a:alpha val="50196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SUMMARY: Path of Hindi Heartland to growth is through clusters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50C4AA-D3AF-1544-8628-E877624EE2F3}"/>
              </a:ext>
            </a:extLst>
          </p:cNvPr>
          <p:cNvSpPr/>
          <p:nvPr/>
        </p:nvSpPr>
        <p:spPr>
          <a:xfrm>
            <a:off x="9500713" y="3424533"/>
            <a:ext cx="2521252" cy="1384995"/>
          </a:xfrm>
          <a:prstGeom prst="rect">
            <a:avLst/>
          </a:prstGeom>
          <a:solidFill>
            <a:srgbClr val="F2F2F2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cs typeface="Times New Roman" panose="02020603050405020304" pitchFamily="18" charset="0"/>
              </a:rPr>
              <a:t>Vision: </a:t>
            </a:r>
            <a:r>
              <a:rPr lang="en-US" sz="1200" b="1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Economic clusters</a:t>
            </a:r>
            <a:endParaRPr lang="en-US" sz="1200" b="1" dirty="0"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as vehicles of urban and rural development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ysClr val="windowText" lastClr="000000"/>
                </a:solidFill>
              </a:rPr>
              <a:t>promoting production of value-added and specialised products and services, marketable for a global economy.</a:t>
            </a:r>
          </a:p>
        </p:txBody>
      </p:sp>
      <p:pic>
        <p:nvPicPr>
          <p:cNvPr id="52" name="Picture 51" descr="A close up of a sign&#10;&#10;Description automatically generated">
            <a:extLst>
              <a:ext uri="{FF2B5EF4-FFF2-40B4-BE49-F238E27FC236}">
                <a16:creationId xmlns:a16="http://schemas.microsoft.com/office/drawing/2014/main" id="{D070091D-72DA-3E46-80EF-2360CCD8E96E}"/>
              </a:ext>
            </a:extLst>
          </p:cNvPr>
          <p:cNvPicPr/>
          <p:nvPr/>
        </p:nvPicPr>
        <p:blipFill rotWithShape="1">
          <a:blip r:embed="rId6"/>
          <a:srcRect l="2263"/>
          <a:stretch/>
        </p:blipFill>
        <p:spPr>
          <a:xfrm>
            <a:off x="4641179" y="5267514"/>
            <a:ext cx="1961942" cy="138499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8F991C8-FD39-3A4A-AF11-192372611854}"/>
              </a:ext>
            </a:extLst>
          </p:cNvPr>
          <p:cNvSpPr txBox="1"/>
          <p:nvPr/>
        </p:nvSpPr>
        <p:spPr>
          <a:xfrm>
            <a:off x="0" y="5065158"/>
            <a:ext cx="45351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b="1" dirty="0">
                <a:cs typeface="Times New Roman" panose="02020603050405020304" pitchFamily="18" charset="0"/>
              </a:rPr>
              <a:t>ECONOMIC MODEL: Lucas model of growth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IN" sz="1600" dirty="0">
                <a:cs typeface="Times New Roman" panose="02020603050405020304" pitchFamily="18" charset="0"/>
              </a:rPr>
              <a:t>Develop </a:t>
            </a:r>
            <a:r>
              <a:rPr lang="en-IN" sz="1600" b="1" dirty="0">
                <a:highlight>
                  <a:srgbClr val="E2F0D9"/>
                </a:highlight>
                <a:cs typeface="Times New Roman" panose="02020603050405020304" pitchFamily="18" charset="0"/>
              </a:rPr>
              <a:t>autonomous economic clusters  </a:t>
            </a:r>
            <a:r>
              <a:rPr lang="en-IN" sz="1600" dirty="0">
                <a:cs typeface="Times New Roman" panose="02020603050405020304" pitchFamily="18" charset="0"/>
              </a:rPr>
              <a:t>[e.g. NCR, Pearl River Delta]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IN" sz="1600" dirty="0">
                <a:cs typeface="Times New Roman" panose="02020603050405020304" pitchFamily="18" charset="0"/>
              </a:rPr>
              <a:t>Initial </a:t>
            </a:r>
            <a:r>
              <a:rPr lang="en-IN" sz="1600" b="1" dirty="0">
                <a:highlight>
                  <a:srgbClr val="E2F0D9"/>
                </a:highlight>
                <a:cs typeface="Times New Roman" panose="02020603050405020304" pitchFamily="18" charset="0"/>
              </a:rPr>
              <a:t>investor drive (GIMs) </a:t>
            </a:r>
            <a:r>
              <a:rPr lang="en-IN" sz="1600" dirty="0">
                <a:cs typeface="Times New Roman" panose="02020603050405020304" pitchFamily="18" charset="0"/>
              </a:rPr>
              <a:t>for PPP, WB/ADB, rationalization incl. optimal asset utilization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IN" sz="1600" b="1" dirty="0">
                <a:highlight>
                  <a:srgbClr val="E2F0D9"/>
                </a:highlight>
                <a:cs typeface="Times New Roman" panose="02020603050405020304" pitchFamily="18" charset="0"/>
              </a:rPr>
              <a:t>Invest revenue in inclusion</a:t>
            </a:r>
            <a:r>
              <a:rPr lang="en-IN" sz="1600" dirty="0">
                <a:highlight>
                  <a:srgbClr val="E2F0D9"/>
                </a:highlight>
                <a:cs typeface="Times New Roman" panose="02020603050405020304" pitchFamily="18" charset="0"/>
              </a:rPr>
              <a:t>, encourage </a:t>
            </a:r>
            <a:r>
              <a:rPr lang="en-IN" sz="1600" b="1" dirty="0">
                <a:highlight>
                  <a:srgbClr val="E2F0D9"/>
                </a:highlight>
                <a:cs typeface="Times New Roman" panose="02020603050405020304" pitchFamily="18" charset="0"/>
              </a:rPr>
              <a:t>fiscal self-sufficiency </a:t>
            </a:r>
            <a:r>
              <a:rPr lang="en-IN" sz="1600" dirty="0">
                <a:cs typeface="Times New Roman" panose="02020603050405020304" pitchFamily="18" charset="0"/>
              </a:rPr>
              <a:t>[e.g. South India, Bangladesh]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DA7C4F-336A-054B-8E60-5126F587F382}"/>
              </a:ext>
            </a:extLst>
          </p:cNvPr>
          <p:cNvSpPr txBox="1"/>
          <p:nvPr/>
        </p:nvSpPr>
        <p:spPr>
          <a:xfrm rot="5400000">
            <a:off x="6102373" y="1198190"/>
            <a:ext cx="1623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STRATEGY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2F881F7-5A7A-D541-91FB-EC0C89A91AEE}"/>
              </a:ext>
            </a:extLst>
          </p:cNvPr>
          <p:cNvSpPr txBox="1"/>
          <p:nvPr/>
        </p:nvSpPr>
        <p:spPr>
          <a:xfrm rot="5400000">
            <a:off x="6547852" y="3437151"/>
            <a:ext cx="7621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GOALS</a:t>
            </a:r>
          </a:p>
        </p:txBody>
      </p:sp>
    </p:spTree>
    <p:extLst>
      <p:ext uri="{BB962C8B-B14F-4D97-AF65-F5344CB8AC3E}">
        <p14:creationId xmlns:p14="http://schemas.microsoft.com/office/powerpoint/2010/main" val="1870093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4349706E-BC27-534D-8345-772F5AC004EC}"/>
              </a:ext>
            </a:extLst>
          </p:cNvPr>
          <p:cNvSpPr txBox="1"/>
          <p:nvPr/>
        </p:nvSpPr>
        <p:spPr>
          <a:xfrm>
            <a:off x="5548414" y="3244334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99630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4349706E-BC27-534D-8345-772F5AC004EC}"/>
              </a:ext>
            </a:extLst>
          </p:cNvPr>
          <p:cNvSpPr txBox="1"/>
          <p:nvPr/>
        </p:nvSpPr>
        <p:spPr>
          <a:xfrm>
            <a:off x="4351124" y="54128"/>
            <a:ext cx="2716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Largest cities of India 2001</a:t>
            </a:r>
          </a:p>
        </p:txBody>
      </p:sp>
      <p:pic>
        <p:nvPicPr>
          <p:cNvPr id="1026" name="Picture 2" descr="https://static.telegraphindia.com/library/THE_TELEGRAPH/image/2019/4/a55b8815-0a9d-496a-87fd-bad26a1a1ffd.jpg">
            <a:extLst>
              <a:ext uri="{FF2B5EF4-FFF2-40B4-BE49-F238E27FC236}">
                <a16:creationId xmlns:a16="http://schemas.microsoft.com/office/drawing/2014/main" id="{A51039CE-EA7F-BE41-B6B2-09BEA2A82E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4"/>
          <a:stretch/>
        </p:blipFill>
        <p:spPr bwMode="auto">
          <a:xfrm>
            <a:off x="2950042" y="493237"/>
            <a:ext cx="5750644" cy="606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AF1DCE9-995A-954A-A108-E00AD74319A4}"/>
              </a:ext>
            </a:extLst>
          </p:cNvPr>
          <p:cNvSpPr/>
          <p:nvPr/>
        </p:nvSpPr>
        <p:spPr>
          <a:xfrm>
            <a:off x="6095999" y="6559617"/>
            <a:ext cx="60506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www.telegraphindia.com</a:t>
            </a:r>
            <a:r>
              <a:rPr lang="en-US" sz="1200" dirty="0"/>
              <a:t>/</a:t>
            </a:r>
            <a:r>
              <a:rPr lang="en-US" sz="1200" dirty="0" err="1"/>
              <a:t>india</a:t>
            </a:r>
            <a:r>
              <a:rPr lang="en-US" sz="1200" dirty="0"/>
              <a:t>/</a:t>
            </a:r>
            <a:r>
              <a:rPr lang="en-US" sz="1200" dirty="0" err="1"/>
              <a:t>india</a:t>
            </a:r>
            <a:r>
              <a:rPr lang="en-US" sz="1200" dirty="0"/>
              <a:t>-s-welfare-map-seat-by-seat/</a:t>
            </a:r>
            <a:r>
              <a:rPr lang="en-US" sz="1200" dirty="0" err="1"/>
              <a:t>cid</a:t>
            </a:r>
            <a:r>
              <a:rPr lang="en-US" sz="1200" dirty="0"/>
              <a:t>/1688973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CFB1DF0-CEAC-2F41-BF09-464F8C5D6B04}"/>
              </a:ext>
            </a:extLst>
          </p:cNvPr>
          <p:cNvSpPr/>
          <p:nvPr/>
        </p:nvSpPr>
        <p:spPr>
          <a:xfrm>
            <a:off x="3808334" y="4260153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882472C-3316-0E42-B4BD-EC2380BEC617}"/>
              </a:ext>
            </a:extLst>
          </p:cNvPr>
          <p:cNvSpPr/>
          <p:nvPr/>
        </p:nvSpPr>
        <p:spPr>
          <a:xfrm>
            <a:off x="4639831" y="2372331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A302B55-13F9-B04E-82D6-07E3756AFB7C}"/>
              </a:ext>
            </a:extLst>
          </p:cNvPr>
          <p:cNvSpPr/>
          <p:nvPr/>
        </p:nvSpPr>
        <p:spPr>
          <a:xfrm>
            <a:off x="6825938" y="3583697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2D7ECD-AAFE-5744-8B6B-53436482B137}"/>
              </a:ext>
            </a:extLst>
          </p:cNvPr>
          <p:cNvSpPr/>
          <p:nvPr/>
        </p:nvSpPr>
        <p:spPr>
          <a:xfrm>
            <a:off x="5213266" y="5441289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4483B3A-A5D8-8543-8468-0A62B2E0B7BE}"/>
              </a:ext>
            </a:extLst>
          </p:cNvPr>
          <p:cNvSpPr/>
          <p:nvPr/>
        </p:nvSpPr>
        <p:spPr>
          <a:xfrm>
            <a:off x="4908190" y="4547679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35653E9-60F8-E24E-8635-D036D6CB2B7F}"/>
              </a:ext>
            </a:extLst>
          </p:cNvPr>
          <p:cNvSpPr/>
          <p:nvPr/>
        </p:nvSpPr>
        <p:spPr>
          <a:xfrm>
            <a:off x="3773892" y="3463000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F947009-9230-2144-96A7-41FBE011DD2D}"/>
              </a:ext>
            </a:extLst>
          </p:cNvPr>
          <p:cNvSpPr/>
          <p:nvPr/>
        </p:nvSpPr>
        <p:spPr>
          <a:xfrm>
            <a:off x="4703258" y="5441289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B9BCC35-AFCD-5D44-BCC0-D260ADDB30B1}"/>
              </a:ext>
            </a:extLst>
          </p:cNvPr>
          <p:cNvSpPr/>
          <p:nvPr/>
        </p:nvSpPr>
        <p:spPr>
          <a:xfrm>
            <a:off x="5245633" y="2816822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4ED4B1C-B991-0E41-B299-0AEA2945CEAB}"/>
              </a:ext>
            </a:extLst>
          </p:cNvPr>
          <p:cNvSpPr/>
          <p:nvPr/>
        </p:nvSpPr>
        <p:spPr>
          <a:xfrm>
            <a:off x="3995075" y="4344163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CAB4322-6466-294F-A6C0-0DFAACEDA559}"/>
              </a:ext>
            </a:extLst>
          </p:cNvPr>
          <p:cNvSpPr/>
          <p:nvPr/>
        </p:nvSpPr>
        <p:spPr>
          <a:xfrm>
            <a:off x="3781984" y="3806241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487907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.telegraphindia.com/library/THE_TELEGRAPH/image/2019/4/a55b8815-0a9d-496a-87fd-bad26a1a1ffd.jpg">
            <a:extLst>
              <a:ext uri="{FF2B5EF4-FFF2-40B4-BE49-F238E27FC236}">
                <a16:creationId xmlns:a16="http://schemas.microsoft.com/office/drawing/2014/main" id="{A51039CE-EA7F-BE41-B6B2-09BEA2A82E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4"/>
          <a:stretch/>
        </p:blipFill>
        <p:spPr bwMode="auto">
          <a:xfrm>
            <a:off x="2950042" y="495547"/>
            <a:ext cx="5750644" cy="606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AF1DCE9-995A-954A-A108-E00AD74319A4}"/>
              </a:ext>
            </a:extLst>
          </p:cNvPr>
          <p:cNvSpPr/>
          <p:nvPr/>
        </p:nvSpPr>
        <p:spPr>
          <a:xfrm>
            <a:off x="6095999" y="6559617"/>
            <a:ext cx="60506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www.telegraphindia.com</a:t>
            </a:r>
            <a:r>
              <a:rPr lang="en-US" sz="1200" dirty="0"/>
              <a:t>/</a:t>
            </a:r>
            <a:r>
              <a:rPr lang="en-US" sz="1200" dirty="0" err="1"/>
              <a:t>india</a:t>
            </a:r>
            <a:r>
              <a:rPr lang="en-US" sz="1200" dirty="0"/>
              <a:t>/</a:t>
            </a:r>
            <a:r>
              <a:rPr lang="en-US" sz="1200" dirty="0" err="1"/>
              <a:t>india</a:t>
            </a:r>
            <a:r>
              <a:rPr lang="en-US" sz="1200" dirty="0"/>
              <a:t>-s-welfare-map-seat-by-seat/</a:t>
            </a:r>
            <a:r>
              <a:rPr lang="en-US" sz="1200" dirty="0" err="1"/>
              <a:t>cid</a:t>
            </a:r>
            <a:r>
              <a:rPr lang="en-US" sz="1200" dirty="0"/>
              <a:t>/1688973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CFB1DF0-CEAC-2F41-BF09-464F8C5D6B04}"/>
              </a:ext>
            </a:extLst>
          </p:cNvPr>
          <p:cNvSpPr/>
          <p:nvPr/>
        </p:nvSpPr>
        <p:spPr>
          <a:xfrm>
            <a:off x="3808334" y="4262463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882472C-3316-0E42-B4BD-EC2380BEC617}"/>
              </a:ext>
            </a:extLst>
          </p:cNvPr>
          <p:cNvSpPr/>
          <p:nvPr/>
        </p:nvSpPr>
        <p:spPr>
          <a:xfrm>
            <a:off x="4639831" y="2374641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A302B55-13F9-B04E-82D6-07E3756AFB7C}"/>
              </a:ext>
            </a:extLst>
          </p:cNvPr>
          <p:cNvSpPr/>
          <p:nvPr/>
        </p:nvSpPr>
        <p:spPr>
          <a:xfrm>
            <a:off x="6825938" y="3586007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2D7ECD-AAFE-5744-8B6B-53436482B137}"/>
              </a:ext>
            </a:extLst>
          </p:cNvPr>
          <p:cNvSpPr/>
          <p:nvPr/>
        </p:nvSpPr>
        <p:spPr>
          <a:xfrm>
            <a:off x="5213266" y="5443599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4483B3A-A5D8-8543-8468-0A62B2E0B7BE}"/>
              </a:ext>
            </a:extLst>
          </p:cNvPr>
          <p:cNvSpPr/>
          <p:nvPr/>
        </p:nvSpPr>
        <p:spPr>
          <a:xfrm>
            <a:off x="4908190" y="4549989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35653E9-60F8-E24E-8635-D036D6CB2B7F}"/>
              </a:ext>
            </a:extLst>
          </p:cNvPr>
          <p:cNvSpPr/>
          <p:nvPr/>
        </p:nvSpPr>
        <p:spPr>
          <a:xfrm>
            <a:off x="3773892" y="3465310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F947009-9230-2144-96A7-41FBE011DD2D}"/>
              </a:ext>
            </a:extLst>
          </p:cNvPr>
          <p:cNvSpPr/>
          <p:nvPr/>
        </p:nvSpPr>
        <p:spPr>
          <a:xfrm>
            <a:off x="4703258" y="5443599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B9BCC35-AFCD-5D44-BCC0-D260ADDB30B1}"/>
              </a:ext>
            </a:extLst>
          </p:cNvPr>
          <p:cNvSpPr/>
          <p:nvPr/>
        </p:nvSpPr>
        <p:spPr>
          <a:xfrm>
            <a:off x="5245633" y="2819132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4ED4B1C-B991-0E41-B299-0AEA2945CEAB}"/>
              </a:ext>
            </a:extLst>
          </p:cNvPr>
          <p:cNvSpPr/>
          <p:nvPr/>
        </p:nvSpPr>
        <p:spPr>
          <a:xfrm>
            <a:off x="3995075" y="4346473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FAF3782-75DB-B948-9907-E072EA8A8D5A}"/>
              </a:ext>
            </a:extLst>
          </p:cNvPr>
          <p:cNvSpPr/>
          <p:nvPr/>
        </p:nvSpPr>
        <p:spPr>
          <a:xfrm>
            <a:off x="5366294" y="2726915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2B3C04-95B0-1248-B24F-D5CA53D1C6A8}"/>
              </a:ext>
            </a:extLst>
          </p:cNvPr>
          <p:cNvSpPr txBox="1"/>
          <p:nvPr/>
        </p:nvSpPr>
        <p:spPr>
          <a:xfrm>
            <a:off x="4351124" y="54128"/>
            <a:ext cx="2716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Largest cities of India 1991</a:t>
            </a:r>
          </a:p>
        </p:txBody>
      </p:sp>
    </p:spTree>
    <p:extLst>
      <p:ext uri="{BB962C8B-B14F-4D97-AF65-F5344CB8AC3E}">
        <p14:creationId xmlns:p14="http://schemas.microsoft.com/office/powerpoint/2010/main" val="599519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4349706E-BC27-534D-8345-772F5AC004EC}"/>
              </a:ext>
            </a:extLst>
          </p:cNvPr>
          <p:cNvSpPr txBox="1"/>
          <p:nvPr/>
        </p:nvSpPr>
        <p:spPr>
          <a:xfrm>
            <a:off x="4351124" y="54128"/>
            <a:ext cx="2716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Largest cities of India 1981</a:t>
            </a:r>
          </a:p>
        </p:txBody>
      </p:sp>
      <p:pic>
        <p:nvPicPr>
          <p:cNvPr id="1026" name="Picture 2" descr="https://static.telegraphindia.com/library/THE_TELEGRAPH/image/2019/4/a55b8815-0a9d-496a-87fd-bad26a1a1ffd.jpg">
            <a:extLst>
              <a:ext uri="{FF2B5EF4-FFF2-40B4-BE49-F238E27FC236}">
                <a16:creationId xmlns:a16="http://schemas.microsoft.com/office/drawing/2014/main" id="{A51039CE-EA7F-BE41-B6B2-09BEA2A82E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4"/>
          <a:stretch/>
        </p:blipFill>
        <p:spPr bwMode="auto">
          <a:xfrm>
            <a:off x="2950042" y="493237"/>
            <a:ext cx="5750644" cy="606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AF1DCE9-995A-954A-A108-E00AD74319A4}"/>
              </a:ext>
            </a:extLst>
          </p:cNvPr>
          <p:cNvSpPr/>
          <p:nvPr/>
        </p:nvSpPr>
        <p:spPr>
          <a:xfrm>
            <a:off x="6095999" y="6559617"/>
            <a:ext cx="60506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www.telegraphindia.com</a:t>
            </a:r>
            <a:r>
              <a:rPr lang="en-US" sz="1200" dirty="0"/>
              <a:t>/</a:t>
            </a:r>
            <a:r>
              <a:rPr lang="en-US" sz="1200" dirty="0" err="1"/>
              <a:t>india</a:t>
            </a:r>
            <a:r>
              <a:rPr lang="en-US" sz="1200" dirty="0"/>
              <a:t>/</a:t>
            </a:r>
            <a:r>
              <a:rPr lang="en-US" sz="1200" dirty="0" err="1"/>
              <a:t>india</a:t>
            </a:r>
            <a:r>
              <a:rPr lang="en-US" sz="1200" dirty="0"/>
              <a:t>-s-welfare-map-seat-by-seat/</a:t>
            </a:r>
            <a:r>
              <a:rPr lang="en-US" sz="1200" dirty="0" err="1"/>
              <a:t>cid</a:t>
            </a:r>
            <a:r>
              <a:rPr lang="en-US" sz="1200" dirty="0"/>
              <a:t>/1688973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CFB1DF0-CEAC-2F41-BF09-464F8C5D6B04}"/>
              </a:ext>
            </a:extLst>
          </p:cNvPr>
          <p:cNvSpPr/>
          <p:nvPr/>
        </p:nvSpPr>
        <p:spPr>
          <a:xfrm>
            <a:off x="3808334" y="4260153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882472C-3316-0E42-B4BD-EC2380BEC617}"/>
              </a:ext>
            </a:extLst>
          </p:cNvPr>
          <p:cNvSpPr/>
          <p:nvPr/>
        </p:nvSpPr>
        <p:spPr>
          <a:xfrm>
            <a:off x="4639831" y="2372331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A302B55-13F9-B04E-82D6-07E3756AFB7C}"/>
              </a:ext>
            </a:extLst>
          </p:cNvPr>
          <p:cNvSpPr/>
          <p:nvPr/>
        </p:nvSpPr>
        <p:spPr>
          <a:xfrm>
            <a:off x="6825938" y="3583697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2D7ECD-AAFE-5744-8B6B-53436482B137}"/>
              </a:ext>
            </a:extLst>
          </p:cNvPr>
          <p:cNvSpPr/>
          <p:nvPr/>
        </p:nvSpPr>
        <p:spPr>
          <a:xfrm>
            <a:off x="5213266" y="5441289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4483B3A-A5D8-8543-8468-0A62B2E0B7BE}"/>
              </a:ext>
            </a:extLst>
          </p:cNvPr>
          <p:cNvSpPr/>
          <p:nvPr/>
        </p:nvSpPr>
        <p:spPr>
          <a:xfrm>
            <a:off x="4908190" y="4547679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35653E9-60F8-E24E-8635-D036D6CB2B7F}"/>
              </a:ext>
            </a:extLst>
          </p:cNvPr>
          <p:cNvSpPr/>
          <p:nvPr/>
        </p:nvSpPr>
        <p:spPr>
          <a:xfrm>
            <a:off x="3773892" y="3463000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F947009-9230-2144-96A7-41FBE011DD2D}"/>
              </a:ext>
            </a:extLst>
          </p:cNvPr>
          <p:cNvSpPr/>
          <p:nvPr/>
        </p:nvSpPr>
        <p:spPr>
          <a:xfrm>
            <a:off x="4703258" y="5441289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B9BCC35-AFCD-5D44-BCC0-D260ADDB30B1}"/>
              </a:ext>
            </a:extLst>
          </p:cNvPr>
          <p:cNvSpPr/>
          <p:nvPr/>
        </p:nvSpPr>
        <p:spPr>
          <a:xfrm>
            <a:off x="5245633" y="2816822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4ED4B1C-B991-0E41-B299-0AEA2945CEAB}"/>
              </a:ext>
            </a:extLst>
          </p:cNvPr>
          <p:cNvSpPr/>
          <p:nvPr/>
        </p:nvSpPr>
        <p:spPr>
          <a:xfrm>
            <a:off x="3995075" y="4344163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DD691BA-EDE3-6047-892F-BA82B05F7C43}"/>
              </a:ext>
            </a:extLst>
          </p:cNvPr>
          <p:cNvSpPr/>
          <p:nvPr/>
        </p:nvSpPr>
        <p:spPr>
          <a:xfrm>
            <a:off x="5035044" y="3871234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816903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4349706E-BC27-534D-8345-772F5AC004EC}"/>
              </a:ext>
            </a:extLst>
          </p:cNvPr>
          <p:cNvSpPr txBox="1"/>
          <p:nvPr/>
        </p:nvSpPr>
        <p:spPr>
          <a:xfrm>
            <a:off x="4351124" y="54128"/>
            <a:ext cx="2716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Largest cities of India 1971</a:t>
            </a:r>
          </a:p>
        </p:txBody>
      </p:sp>
      <p:pic>
        <p:nvPicPr>
          <p:cNvPr id="1026" name="Picture 2" descr="https://static.telegraphindia.com/library/THE_TELEGRAPH/image/2019/4/a55b8815-0a9d-496a-87fd-bad26a1a1ffd.jpg">
            <a:extLst>
              <a:ext uri="{FF2B5EF4-FFF2-40B4-BE49-F238E27FC236}">
                <a16:creationId xmlns:a16="http://schemas.microsoft.com/office/drawing/2014/main" id="{A51039CE-EA7F-BE41-B6B2-09BEA2A82E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4"/>
          <a:stretch/>
        </p:blipFill>
        <p:spPr bwMode="auto">
          <a:xfrm>
            <a:off x="2950042" y="493237"/>
            <a:ext cx="5750644" cy="606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AF1DCE9-995A-954A-A108-E00AD74319A4}"/>
              </a:ext>
            </a:extLst>
          </p:cNvPr>
          <p:cNvSpPr/>
          <p:nvPr/>
        </p:nvSpPr>
        <p:spPr>
          <a:xfrm>
            <a:off x="6095999" y="6559617"/>
            <a:ext cx="60506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www.telegraphindia.com</a:t>
            </a:r>
            <a:r>
              <a:rPr lang="en-US" sz="1200" dirty="0"/>
              <a:t>/</a:t>
            </a:r>
            <a:r>
              <a:rPr lang="en-US" sz="1200" dirty="0" err="1"/>
              <a:t>india</a:t>
            </a:r>
            <a:r>
              <a:rPr lang="en-US" sz="1200" dirty="0"/>
              <a:t>/</a:t>
            </a:r>
            <a:r>
              <a:rPr lang="en-US" sz="1200" dirty="0" err="1"/>
              <a:t>india</a:t>
            </a:r>
            <a:r>
              <a:rPr lang="en-US" sz="1200" dirty="0"/>
              <a:t>-s-welfare-map-seat-by-seat/</a:t>
            </a:r>
            <a:r>
              <a:rPr lang="en-US" sz="1200" dirty="0" err="1"/>
              <a:t>cid</a:t>
            </a:r>
            <a:r>
              <a:rPr lang="en-US" sz="1200" dirty="0"/>
              <a:t>/1688973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CFB1DF0-CEAC-2F41-BF09-464F8C5D6B04}"/>
              </a:ext>
            </a:extLst>
          </p:cNvPr>
          <p:cNvSpPr/>
          <p:nvPr/>
        </p:nvSpPr>
        <p:spPr>
          <a:xfrm>
            <a:off x="3808334" y="4260153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882472C-3316-0E42-B4BD-EC2380BEC617}"/>
              </a:ext>
            </a:extLst>
          </p:cNvPr>
          <p:cNvSpPr/>
          <p:nvPr/>
        </p:nvSpPr>
        <p:spPr>
          <a:xfrm>
            <a:off x="4639831" y="2372331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A302B55-13F9-B04E-82D6-07E3756AFB7C}"/>
              </a:ext>
            </a:extLst>
          </p:cNvPr>
          <p:cNvSpPr/>
          <p:nvPr/>
        </p:nvSpPr>
        <p:spPr>
          <a:xfrm>
            <a:off x="6825938" y="3583697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2D7ECD-AAFE-5744-8B6B-53436482B137}"/>
              </a:ext>
            </a:extLst>
          </p:cNvPr>
          <p:cNvSpPr/>
          <p:nvPr/>
        </p:nvSpPr>
        <p:spPr>
          <a:xfrm>
            <a:off x="5213266" y="5441289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4483B3A-A5D8-8543-8468-0A62B2E0B7BE}"/>
              </a:ext>
            </a:extLst>
          </p:cNvPr>
          <p:cNvSpPr/>
          <p:nvPr/>
        </p:nvSpPr>
        <p:spPr>
          <a:xfrm>
            <a:off x="4908190" y="4547679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35653E9-60F8-E24E-8635-D036D6CB2B7F}"/>
              </a:ext>
            </a:extLst>
          </p:cNvPr>
          <p:cNvSpPr/>
          <p:nvPr/>
        </p:nvSpPr>
        <p:spPr>
          <a:xfrm>
            <a:off x="3773892" y="3463000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F947009-9230-2144-96A7-41FBE011DD2D}"/>
              </a:ext>
            </a:extLst>
          </p:cNvPr>
          <p:cNvSpPr/>
          <p:nvPr/>
        </p:nvSpPr>
        <p:spPr>
          <a:xfrm>
            <a:off x="4703258" y="5441289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B9BCC35-AFCD-5D44-BCC0-D260ADDB30B1}"/>
              </a:ext>
            </a:extLst>
          </p:cNvPr>
          <p:cNvSpPr/>
          <p:nvPr/>
        </p:nvSpPr>
        <p:spPr>
          <a:xfrm>
            <a:off x="5245633" y="2816822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4ED4B1C-B991-0E41-B299-0AEA2945CEAB}"/>
              </a:ext>
            </a:extLst>
          </p:cNvPr>
          <p:cNvSpPr/>
          <p:nvPr/>
        </p:nvSpPr>
        <p:spPr>
          <a:xfrm>
            <a:off x="3995075" y="4344163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DD691BA-EDE3-6047-892F-BA82B05F7C43}"/>
              </a:ext>
            </a:extLst>
          </p:cNvPr>
          <p:cNvSpPr/>
          <p:nvPr/>
        </p:nvSpPr>
        <p:spPr>
          <a:xfrm>
            <a:off x="5035044" y="3871234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034355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4349706E-BC27-534D-8345-772F5AC004EC}"/>
              </a:ext>
            </a:extLst>
          </p:cNvPr>
          <p:cNvSpPr txBox="1"/>
          <p:nvPr/>
        </p:nvSpPr>
        <p:spPr>
          <a:xfrm>
            <a:off x="4351124" y="54128"/>
            <a:ext cx="2716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Largest cities of India 1961</a:t>
            </a:r>
          </a:p>
        </p:txBody>
      </p:sp>
      <p:pic>
        <p:nvPicPr>
          <p:cNvPr id="1026" name="Picture 2" descr="https://static.telegraphindia.com/library/THE_TELEGRAPH/image/2019/4/a55b8815-0a9d-496a-87fd-bad26a1a1ffd.jpg">
            <a:extLst>
              <a:ext uri="{FF2B5EF4-FFF2-40B4-BE49-F238E27FC236}">
                <a16:creationId xmlns:a16="http://schemas.microsoft.com/office/drawing/2014/main" id="{A51039CE-EA7F-BE41-B6B2-09BEA2A82E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4"/>
          <a:stretch/>
        </p:blipFill>
        <p:spPr bwMode="auto">
          <a:xfrm>
            <a:off x="2950042" y="493237"/>
            <a:ext cx="5750644" cy="606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AF1DCE9-995A-954A-A108-E00AD74319A4}"/>
              </a:ext>
            </a:extLst>
          </p:cNvPr>
          <p:cNvSpPr/>
          <p:nvPr/>
        </p:nvSpPr>
        <p:spPr>
          <a:xfrm>
            <a:off x="6095999" y="6559617"/>
            <a:ext cx="60506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www.telegraphindia.com</a:t>
            </a:r>
            <a:r>
              <a:rPr lang="en-US" sz="1200" dirty="0"/>
              <a:t>/</a:t>
            </a:r>
            <a:r>
              <a:rPr lang="en-US" sz="1200" dirty="0" err="1"/>
              <a:t>india</a:t>
            </a:r>
            <a:r>
              <a:rPr lang="en-US" sz="1200" dirty="0"/>
              <a:t>/</a:t>
            </a:r>
            <a:r>
              <a:rPr lang="en-US" sz="1200" dirty="0" err="1"/>
              <a:t>india</a:t>
            </a:r>
            <a:r>
              <a:rPr lang="en-US" sz="1200" dirty="0"/>
              <a:t>-s-welfare-map-seat-by-seat/</a:t>
            </a:r>
            <a:r>
              <a:rPr lang="en-US" sz="1200" dirty="0" err="1"/>
              <a:t>cid</a:t>
            </a:r>
            <a:r>
              <a:rPr lang="en-US" sz="1200" dirty="0"/>
              <a:t>/1688973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CFB1DF0-CEAC-2F41-BF09-464F8C5D6B04}"/>
              </a:ext>
            </a:extLst>
          </p:cNvPr>
          <p:cNvSpPr/>
          <p:nvPr/>
        </p:nvSpPr>
        <p:spPr>
          <a:xfrm>
            <a:off x="3808334" y="4260153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882472C-3316-0E42-B4BD-EC2380BEC617}"/>
              </a:ext>
            </a:extLst>
          </p:cNvPr>
          <p:cNvSpPr/>
          <p:nvPr/>
        </p:nvSpPr>
        <p:spPr>
          <a:xfrm>
            <a:off x="4639831" y="2372331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A302B55-13F9-B04E-82D6-07E3756AFB7C}"/>
              </a:ext>
            </a:extLst>
          </p:cNvPr>
          <p:cNvSpPr/>
          <p:nvPr/>
        </p:nvSpPr>
        <p:spPr>
          <a:xfrm>
            <a:off x="6825938" y="3583697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2D7ECD-AAFE-5744-8B6B-53436482B137}"/>
              </a:ext>
            </a:extLst>
          </p:cNvPr>
          <p:cNvSpPr/>
          <p:nvPr/>
        </p:nvSpPr>
        <p:spPr>
          <a:xfrm>
            <a:off x="5213266" y="5441289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4483B3A-A5D8-8543-8468-0A62B2E0B7BE}"/>
              </a:ext>
            </a:extLst>
          </p:cNvPr>
          <p:cNvSpPr/>
          <p:nvPr/>
        </p:nvSpPr>
        <p:spPr>
          <a:xfrm>
            <a:off x="4908190" y="4547679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35653E9-60F8-E24E-8635-D036D6CB2B7F}"/>
              </a:ext>
            </a:extLst>
          </p:cNvPr>
          <p:cNvSpPr/>
          <p:nvPr/>
        </p:nvSpPr>
        <p:spPr>
          <a:xfrm>
            <a:off x="3773892" y="3463000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DA97BA9-2605-0A47-B148-43CA7E09E523}"/>
              </a:ext>
            </a:extLst>
          </p:cNvPr>
          <p:cNvSpPr/>
          <p:nvPr/>
        </p:nvSpPr>
        <p:spPr>
          <a:xfrm>
            <a:off x="5366294" y="2724605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F947009-9230-2144-96A7-41FBE011DD2D}"/>
              </a:ext>
            </a:extLst>
          </p:cNvPr>
          <p:cNvSpPr/>
          <p:nvPr/>
        </p:nvSpPr>
        <p:spPr>
          <a:xfrm>
            <a:off x="4703258" y="5441289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B9BCC35-AFCD-5D44-BCC0-D260ADDB30B1}"/>
              </a:ext>
            </a:extLst>
          </p:cNvPr>
          <p:cNvSpPr/>
          <p:nvPr/>
        </p:nvSpPr>
        <p:spPr>
          <a:xfrm>
            <a:off x="5245633" y="2816822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4ED4B1C-B991-0E41-B299-0AEA2945CEAB}"/>
              </a:ext>
            </a:extLst>
          </p:cNvPr>
          <p:cNvSpPr/>
          <p:nvPr/>
        </p:nvSpPr>
        <p:spPr>
          <a:xfrm>
            <a:off x="3995075" y="4344163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385438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.telegraphindia.com/library/THE_TELEGRAPH/image/2019/4/a55b8815-0a9d-496a-87fd-bad26a1a1ffd.jpg">
            <a:extLst>
              <a:ext uri="{FF2B5EF4-FFF2-40B4-BE49-F238E27FC236}">
                <a16:creationId xmlns:a16="http://schemas.microsoft.com/office/drawing/2014/main" id="{A51039CE-EA7F-BE41-B6B2-09BEA2A82E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4"/>
          <a:stretch/>
        </p:blipFill>
        <p:spPr bwMode="auto">
          <a:xfrm>
            <a:off x="2950042" y="495547"/>
            <a:ext cx="5750644" cy="606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AF1DCE9-995A-954A-A108-E00AD74319A4}"/>
              </a:ext>
            </a:extLst>
          </p:cNvPr>
          <p:cNvSpPr/>
          <p:nvPr/>
        </p:nvSpPr>
        <p:spPr>
          <a:xfrm>
            <a:off x="6095999" y="6559617"/>
            <a:ext cx="60506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www.telegraphindia.com</a:t>
            </a:r>
            <a:r>
              <a:rPr lang="en-US" sz="1200" dirty="0"/>
              <a:t>/</a:t>
            </a:r>
            <a:r>
              <a:rPr lang="en-US" sz="1200" dirty="0" err="1"/>
              <a:t>india</a:t>
            </a:r>
            <a:r>
              <a:rPr lang="en-US" sz="1200" dirty="0"/>
              <a:t>/</a:t>
            </a:r>
            <a:r>
              <a:rPr lang="en-US" sz="1200" dirty="0" err="1"/>
              <a:t>india</a:t>
            </a:r>
            <a:r>
              <a:rPr lang="en-US" sz="1200" dirty="0"/>
              <a:t>-s-welfare-map-seat-by-seat/</a:t>
            </a:r>
            <a:r>
              <a:rPr lang="en-US" sz="1200" dirty="0" err="1"/>
              <a:t>cid</a:t>
            </a:r>
            <a:r>
              <a:rPr lang="en-US" sz="1200" dirty="0"/>
              <a:t>/1688973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CFB1DF0-CEAC-2F41-BF09-464F8C5D6B04}"/>
              </a:ext>
            </a:extLst>
          </p:cNvPr>
          <p:cNvSpPr/>
          <p:nvPr/>
        </p:nvSpPr>
        <p:spPr>
          <a:xfrm>
            <a:off x="3808334" y="4262463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882472C-3316-0E42-B4BD-EC2380BEC617}"/>
              </a:ext>
            </a:extLst>
          </p:cNvPr>
          <p:cNvSpPr/>
          <p:nvPr/>
        </p:nvSpPr>
        <p:spPr>
          <a:xfrm>
            <a:off x="4639831" y="2374641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A302B55-13F9-B04E-82D6-07E3756AFB7C}"/>
              </a:ext>
            </a:extLst>
          </p:cNvPr>
          <p:cNvSpPr/>
          <p:nvPr/>
        </p:nvSpPr>
        <p:spPr>
          <a:xfrm>
            <a:off x="6825938" y="3586007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2D7ECD-AAFE-5744-8B6B-53436482B137}"/>
              </a:ext>
            </a:extLst>
          </p:cNvPr>
          <p:cNvSpPr/>
          <p:nvPr/>
        </p:nvSpPr>
        <p:spPr>
          <a:xfrm>
            <a:off x="5213266" y="5443599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4483B3A-A5D8-8543-8468-0A62B2E0B7BE}"/>
              </a:ext>
            </a:extLst>
          </p:cNvPr>
          <p:cNvSpPr/>
          <p:nvPr/>
        </p:nvSpPr>
        <p:spPr>
          <a:xfrm>
            <a:off x="4908190" y="4549989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35653E9-60F8-E24E-8635-D036D6CB2B7F}"/>
              </a:ext>
            </a:extLst>
          </p:cNvPr>
          <p:cNvSpPr/>
          <p:nvPr/>
        </p:nvSpPr>
        <p:spPr>
          <a:xfrm>
            <a:off x="3773892" y="3465310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F947009-9230-2144-96A7-41FBE011DD2D}"/>
              </a:ext>
            </a:extLst>
          </p:cNvPr>
          <p:cNvSpPr/>
          <p:nvPr/>
        </p:nvSpPr>
        <p:spPr>
          <a:xfrm>
            <a:off x="4703258" y="5443599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B9BCC35-AFCD-5D44-BCC0-D260ADDB30B1}"/>
              </a:ext>
            </a:extLst>
          </p:cNvPr>
          <p:cNvSpPr/>
          <p:nvPr/>
        </p:nvSpPr>
        <p:spPr>
          <a:xfrm>
            <a:off x="5245633" y="2819132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4ED4B1C-B991-0E41-B299-0AEA2945CEAB}"/>
              </a:ext>
            </a:extLst>
          </p:cNvPr>
          <p:cNvSpPr/>
          <p:nvPr/>
        </p:nvSpPr>
        <p:spPr>
          <a:xfrm>
            <a:off x="3995075" y="4346473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FAF3782-75DB-B948-9907-E072EA8A8D5A}"/>
              </a:ext>
            </a:extLst>
          </p:cNvPr>
          <p:cNvSpPr/>
          <p:nvPr/>
        </p:nvSpPr>
        <p:spPr>
          <a:xfrm>
            <a:off x="5366294" y="2726915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2B3C04-95B0-1248-B24F-D5CA53D1C6A8}"/>
              </a:ext>
            </a:extLst>
          </p:cNvPr>
          <p:cNvSpPr txBox="1"/>
          <p:nvPr/>
        </p:nvSpPr>
        <p:spPr>
          <a:xfrm>
            <a:off x="4351124" y="54128"/>
            <a:ext cx="2716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Largest cities of India 1951</a:t>
            </a:r>
          </a:p>
        </p:txBody>
      </p:sp>
    </p:spTree>
    <p:extLst>
      <p:ext uri="{BB962C8B-B14F-4D97-AF65-F5344CB8AC3E}">
        <p14:creationId xmlns:p14="http://schemas.microsoft.com/office/powerpoint/2010/main" val="3813507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.telegraphindia.com/library/THE_TELEGRAPH/image/2019/4/a55b8815-0a9d-496a-87fd-bad26a1a1ffd.jpg">
            <a:extLst>
              <a:ext uri="{FF2B5EF4-FFF2-40B4-BE49-F238E27FC236}">
                <a16:creationId xmlns:a16="http://schemas.microsoft.com/office/drawing/2014/main" id="{A51039CE-EA7F-BE41-B6B2-09BEA2A82E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4"/>
          <a:stretch/>
        </p:blipFill>
        <p:spPr bwMode="auto">
          <a:xfrm>
            <a:off x="2950042" y="519130"/>
            <a:ext cx="5750644" cy="606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AF1DCE9-995A-954A-A108-E00AD74319A4}"/>
              </a:ext>
            </a:extLst>
          </p:cNvPr>
          <p:cNvSpPr/>
          <p:nvPr/>
        </p:nvSpPr>
        <p:spPr>
          <a:xfrm>
            <a:off x="6095999" y="6559617"/>
            <a:ext cx="60506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www.telegraphindia.com</a:t>
            </a:r>
            <a:r>
              <a:rPr lang="en-US" sz="1200" dirty="0"/>
              <a:t>/</a:t>
            </a:r>
            <a:r>
              <a:rPr lang="en-US" sz="1200" dirty="0" err="1"/>
              <a:t>india</a:t>
            </a:r>
            <a:r>
              <a:rPr lang="en-US" sz="1200" dirty="0"/>
              <a:t>/</a:t>
            </a:r>
            <a:r>
              <a:rPr lang="en-US" sz="1200" dirty="0" err="1"/>
              <a:t>india</a:t>
            </a:r>
            <a:r>
              <a:rPr lang="en-US" sz="1200" dirty="0"/>
              <a:t>-s-welfare-map-seat-by-seat/</a:t>
            </a:r>
            <a:r>
              <a:rPr lang="en-US" sz="1200" dirty="0" err="1"/>
              <a:t>cid</a:t>
            </a:r>
            <a:r>
              <a:rPr lang="en-US" sz="1200" dirty="0"/>
              <a:t>/1688973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30831E8B-DFC4-7946-8CFF-E353424DB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65101" y="0"/>
            <a:ext cx="726899" cy="55567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349706E-BC27-534D-8345-772F5AC004EC}"/>
              </a:ext>
            </a:extLst>
          </p:cNvPr>
          <p:cNvSpPr txBox="1"/>
          <p:nvPr/>
        </p:nvSpPr>
        <p:spPr>
          <a:xfrm>
            <a:off x="303571" y="1606240"/>
            <a:ext cx="39623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Large historical cities of India until 1850</a:t>
            </a:r>
          </a:p>
          <a:p>
            <a:pPr algn="ctr"/>
            <a:r>
              <a:rPr lang="en-US" b="1" dirty="0"/>
              <a:t>(&gt;10% of the largest city in the world</a:t>
            </a:r>
          </a:p>
          <a:p>
            <a:pPr algn="ctr"/>
            <a:r>
              <a:rPr lang="en-US" b="1" dirty="0"/>
              <a:t>World City Database)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0994293-7B1D-9040-9917-6A3EC361B219}"/>
              </a:ext>
            </a:extLst>
          </p:cNvPr>
          <p:cNvSpPr/>
          <p:nvPr/>
        </p:nvSpPr>
        <p:spPr>
          <a:xfrm>
            <a:off x="6269931" y="3055350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C759227-E5B2-3B4E-A621-2D64E0941D51}"/>
              </a:ext>
            </a:extLst>
          </p:cNvPr>
          <p:cNvSpPr/>
          <p:nvPr/>
        </p:nvSpPr>
        <p:spPr>
          <a:xfrm>
            <a:off x="3773892" y="3489820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48B4897-AC8B-F54C-A266-8DAFF2339012}"/>
              </a:ext>
            </a:extLst>
          </p:cNvPr>
          <p:cNvSpPr/>
          <p:nvPr/>
        </p:nvSpPr>
        <p:spPr>
          <a:xfrm>
            <a:off x="6790458" y="3097005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E3A7917-ADA8-F54D-A556-9492010CC375}"/>
              </a:ext>
            </a:extLst>
          </p:cNvPr>
          <p:cNvSpPr/>
          <p:nvPr/>
        </p:nvSpPr>
        <p:spPr>
          <a:xfrm>
            <a:off x="4496240" y="4985437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4933348-CC68-DD40-BCB5-600D74A5DD31}"/>
              </a:ext>
            </a:extLst>
          </p:cNvPr>
          <p:cNvSpPr/>
          <p:nvPr/>
        </p:nvSpPr>
        <p:spPr>
          <a:xfrm>
            <a:off x="6412471" y="4041099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298093A-C0BC-9D46-9057-33863934D7BF}"/>
              </a:ext>
            </a:extLst>
          </p:cNvPr>
          <p:cNvSpPr/>
          <p:nvPr/>
        </p:nvSpPr>
        <p:spPr>
          <a:xfrm>
            <a:off x="4639831" y="2399151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56146B9-5141-2744-9283-3484422C1EA7}"/>
              </a:ext>
            </a:extLst>
          </p:cNvPr>
          <p:cNvSpPr/>
          <p:nvPr/>
        </p:nvSpPr>
        <p:spPr>
          <a:xfrm>
            <a:off x="4512977" y="4618459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77708E4-4164-0D47-A333-475E9B78401A}"/>
              </a:ext>
            </a:extLst>
          </p:cNvPr>
          <p:cNvSpPr/>
          <p:nvPr/>
        </p:nvSpPr>
        <p:spPr>
          <a:xfrm>
            <a:off x="3904617" y="4228929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5CFED79-769D-554B-97A0-07D55015674B}"/>
              </a:ext>
            </a:extLst>
          </p:cNvPr>
          <p:cNvSpPr/>
          <p:nvPr/>
        </p:nvSpPr>
        <p:spPr>
          <a:xfrm>
            <a:off x="4798031" y="3223859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FD2A4E3-83FF-0C45-9D76-7408CCF42660}"/>
              </a:ext>
            </a:extLst>
          </p:cNvPr>
          <p:cNvSpPr/>
          <p:nvPr/>
        </p:nvSpPr>
        <p:spPr>
          <a:xfrm>
            <a:off x="4337979" y="3553247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FCEE768-45F1-6145-8057-222884099592}"/>
              </a:ext>
            </a:extLst>
          </p:cNvPr>
          <p:cNvSpPr/>
          <p:nvPr/>
        </p:nvSpPr>
        <p:spPr>
          <a:xfrm>
            <a:off x="4246293" y="1322706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64D8E3D-9C15-6B49-B647-1A34D83CBE2D}"/>
              </a:ext>
            </a:extLst>
          </p:cNvPr>
          <p:cNvSpPr/>
          <p:nvPr/>
        </p:nvSpPr>
        <p:spPr>
          <a:xfrm>
            <a:off x="4908190" y="4574499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0B8C6E9-205F-BE40-AC54-607C44557A43}"/>
              </a:ext>
            </a:extLst>
          </p:cNvPr>
          <p:cNvSpPr/>
          <p:nvPr/>
        </p:nvSpPr>
        <p:spPr>
          <a:xfrm>
            <a:off x="6269931" y="3055350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D44BBF1-E7E4-7F46-A05C-F7E20F7947B9}"/>
              </a:ext>
            </a:extLst>
          </p:cNvPr>
          <p:cNvSpPr/>
          <p:nvPr/>
        </p:nvSpPr>
        <p:spPr>
          <a:xfrm>
            <a:off x="3773892" y="3489820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DF1B380-AB7D-A747-A183-D7AB2CACCADC}"/>
              </a:ext>
            </a:extLst>
          </p:cNvPr>
          <p:cNvSpPr/>
          <p:nvPr/>
        </p:nvSpPr>
        <p:spPr>
          <a:xfrm>
            <a:off x="6790458" y="3097005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50D0612-8F94-E94A-8FB0-2A8494720CF9}"/>
              </a:ext>
            </a:extLst>
          </p:cNvPr>
          <p:cNvSpPr/>
          <p:nvPr/>
        </p:nvSpPr>
        <p:spPr>
          <a:xfrm>
            <a:off x="4855377" y="2674719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6D137E9-9DAD-CA44-85D6-68143979935C}"/>
              </a:ext>
            </a:extLst>
          </p:cNvPr>
          <p:cNvSpPr/>
          <p:nvPr/>
        </p:nvSpPr>
        <p:spPr>
          <a:xfrm>
            <a:off x="6724229" y="3055350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1600F22-DC69-7C45-96A8-6BF3F931B53A}"/>
              </a:ext>
            </a:extLst>
          </p:cNvPr>
          <p:cNvSpPr/>
          <p:nvPr/>
        </p:nvSpPr>
        <p:spPr>
          <a:xfrm>
            <a:off x="3781984" y="3833061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B04CB35-1E3A-9D47-ABC3-6823248242A4}"/>
              </a:ext>
            </a:extLst>
          </p:cNvPr>
          <p:cNvSpPr/>
          <p:nvPr/>
        </p:nvSpPr>
        <p:spPr>
          <a:xfrm>
            <a:off x="4137473" y="4259506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4EEAABB-BEE5-D945-B351-7CBB96C778B2}"/>
              </a:ext>
            </a:extLst>
          </p:cNvPr>
          <p:cNvSpPr/>
          <p:nvPr/>
        </p:nvSpPr>
        <p:spPr>
          <a:xfrm>
            <a:off x="4373147" y="4748044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E717EB7-4F80-7446-967A-B17B0399314D}"/>
              </a:ext>
            </a:extLst>
          </p:cNvPr>
          <p:cNvSpPr/>
          <p:nvPr/>
        </p:nvSpPr>
        <p:spPr>
          <a:xfrm>
            <a:off x="4246293" y="1322706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A0ED45D-74E9-AA42-BBC9-2F5BCF6F4E96}"/>
              </a:ext>
            </a:extLst>
          </p:cNvPr>
          <p:cNvSpPr/>
          <p:nvPr/>
        </p:nvSpPr>
        <p:spPr>
          <a:xfrm>
            <a:off x="7236605" y="3426393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EB33595-0AF6-DD41-8735-1487729A1680}"/>
              </a:ext>
            </a:extLst>
          </p:cNvPr>
          <p:cNvSpPr/>
          <p:nvPr/>
        </p:nvSpPr>
        <p:spPr>
          <a:xfrm>
            <a:off x="4908190" y="4574499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5AFA845-E960-1043-8297-E7EB108828F8}"/>
              </a:ext>
            </a:extLst>
          </p:cNvPr>
          <p:cNvSpPr/>
          <p:nvPr/>
        </p:nvSpPr>
        <p:spPr>
          <a:xfrm>
            <a:off x="5752206" y="3080750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DD35CF0-0EF4-EF49-B97C-1519F02959C3}"/>
              </a:ext>
            </a:extLst>
          </p:cNvPr>
          <p:cNvSpPr/>
          <p:nvPr/>
        </p:nvSpPr>
        <p:spPr>
          <a:xfrm>
            <a:off x="6269931" y="3055350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1AAF1AC-88EF-3F4A-89CF-C0A578141969}"/>
              </a:ext>
            </a:extLst>
          </p:cNvPr>
          <p:cNvSpPr/>
          <p:nvPr/>
        </p:nvSpPr>
        <p:spPr>
          <a:xfrm>
            <a:off x="3773892" y="3489820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924C6C2-CF02-5B48-AD54-6796A4AA7F8C}"/>
              </a:ext>
            </a:extLst>
          </p:cNvPr>
          <p:cNvSpPr/>
          <p:nvPr/>
        </p:nvSpPr>
        <p:spPr>
          <a:xfrm>
            <a:off x="6724229" y="3055350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A9C88F6-3F1B-6D42-8D07-B9F08D6F4BE5}"/>
              </a:ext>
            </a:extLst>
          </p:cNvPr>
          <p:cNvSpPr/>
          <p:nvPr/>
        </p:nvSpPr>
        <p:spPr>
          <a:xfrm>
            <a:off x="4246293" y="4123644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398C249-04F5-1643-A66A-32F79C2CCE0F}"/>
              </a:ext>
            </a:extLst>
          </p:cNvPr>
          <p:cNvSpPr/>
          <p:nvPr/>
        </p:nvSpPr>
        <p:spPr>
          <a:xfrm>
            <a:off x="4373147" y="4748044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7AE0FB5-8DE0-A245-B186-3599888F17FA}"/>
              </a:ext>
            </a:extLst>
          </p:cNvPr>
          <p:cNvSpPr/>
          <p:nvPr/>
        </p:nvSpPr>
        <p:spPr>
          <a:xfrm>
            <a:off x="4255319" y="5283614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6F0AD74C-A643-954F-AB25-7C345ECA00A8}"/>
              </a:ext>
            </a:extLst>
          </p:cNvPr>
          <p:cNvSpPr/>
          <p:nvPr/>
        </p:nvSpPr>
        <p:spPr>
          <a:xfrm>
            <a:off x="3808334" y="4286973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B85573B8-02F5-5947-AAF1-4B0D2E1A9A59}"/>
              </a:ext>
            </a:extLst>
          </p:cNvPr>
          <p:cNvSpPr/>
          <p:nvPr/>
        </p:nvSpPr>
        <p:spPr>
          <a:xfrm>
            <a:off x="4639831" y="2399151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1C180687-3877-4045-9F7E-CC29D2997855}"/>
              </a:ext>
            </a:extLst>
          </p:cNvPr>
          <p:cNvSpPr/>
          <p:nvPr/>
        </p:nvSpPr>
        <p:spPr>
          <a:xfrm>
            <a:off x="6825938" y="3610517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6924E8E9-CAF9-454B-9D0C-A6B943B8D1EF}"/>
              </a:ext>
            </a:extLst>
          </p:cNvPr>
          <p:cNvSpPr/>
          <p:nvPr/>
        </p:nvSpPr>
        <p:spPr>
          <a:xfrm>
            <a:off x="5213266" y="5468109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ED2819EE-6692-9540-8195-4C667DD25A76}"/>
              </a:ext>
            </a:extLst>
          </p:cNvPr>
          <p:cNvSpPr/>
          <p:nvPr/>
        </p:nvSpPr>
        <p:spPr>
          <a:xfrm>
            <a:off x="4908190" y="4574499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16D8EFF2-97EB-334A-B2B0-36DEA642E864}"/>
              </a:ext>
            </a:extLst>
          </p:cNvPr>
          <p:cNvSpPr/>
          <p:nvPr/>
        </p:nvSpPr>
        <p:spPr>
          <a:xfrm>
            <a:off x="5366294" y="2751425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4ADAC64B-C89B-864C-B194-E3FCAE99B555}"/>
              </a:ext>
            </a:extLst>
          </p:cNvPr>
          <p:cNvSpPr/>
          <p:nvPr/>
        </p:nvSpPr>
        <p:spPr>
          <a:xfrm>
            <a:off x="5752206" y="3080750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31C001BD-0AF0-1E4E-B64B-CD5A5D6F27DB}"/>
              </a:ext>
            </a:extLst>
          </p:cNvPr>
          <p:cNvSpPr/>
          <p:nvPr/>
        </p:nvSpPr>
        <p:spPr>
          <a:xfrm>
            <a:off x="3781984" y="3833061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641F4042-64E8-F64E-A7AB-69BDBADB025D}"/>
              </a:ext>
            </a:extLst>
          </p:cNvPr>
          <p:cNvSpPr/>
          <p:nvPr/>
        </p:nvSpPr>
        <p:spPr>
          <a:xfrm>
            <a:off x="6825938" y="3349159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DD110BBD-B99A-294B-B63D-07E9E5CEF569}"/>
              </a:ext>
            </a:extLst>
          </p:cNvPr>
          <p:cNvSpPr/>
          <p:nvPr/>
        </p:nvSpPr>
        <p:spPr>
          <a:xfrm>
            <a:off x="6269931" y="3055350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85C6107B-310E-5F4E-A31C-DAF41019046D}"/>
              </a:ext>
            </a:extLst>
          </p:cNvPr>
          <p:cNvSpPr/>
          <p:nvPr/>
        </p:nvSpPr>
        <p:spPr>
          <a:xfrm>
            <a:off x="4512977" y="6256809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49EA8A8C-C7C5-6848-B645-5B20A4761E59}"/>
              </a:ext>
            </a:extLst>
          </p:cNvPr>
          <p:cNvSpPr/>
          <p:nvPr/>
        </p:nvSpPr>
        <p:spPr>
          <a:xfrm>
            <a:off x="4378957" y="5772152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8A200140-5AF8-7146-9573-140117151C15}"/>
              </a:ext>
            </a:extLst>
          </p:cNvPr>
          <p:cNvSpPr/>
          <p:nvPr/>
        </p:nvSpPr>
        <p:spPr>
          <a:xfrm>
            <a:off x="4559667" y="5596922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4E585911-5083-8847-9628-B86326E6BF3E}"/>
              </a:ext>
            </a:extLst>
          </p:cNvPr>
          <p:cNvSpPr/>
          <p:nvPr/>
        </p:nvSpPr>
        <p:spPr>
          <a:xfrm>
            <a:off x="4855752" y="6320236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54D455DD-7B0D-2049-AD01-007791345604}"/>
              </a:ext>
            </a:extLst>
          </p:cNvPr>
          <p:cNvSpPr/>
          <p:nvPr/>
        </p:nvSpPr>
        <p:spPr>
          <a:xfrm>
            <a:off x="6269931" y="3055350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57FDDABF-ED1B-C34E-91C5-57CC37666385}"/>
              </a:ext>
            </a:extLst>
          </p:cNvPr>
          <p:cNvSpPr/>
          <p:nvPr/>
        </p:nvSpPr>
        <p:spPr>
          <a:xfrm>
            <a:off x="3682452" y="3363940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59217EA2-79B0-8E44-81A8-DD1600252EAA}"/>
              </a:ext>
            </a:extLst>
          </p:cNvPr>
          <p:cNvSpPr/>
          <p:nvPr/>
        </p:nvSpPr>
        <p:spPr>
          <a:xfrm>
            <a:off x="5209780" y="2738146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8E45EC5F-8D80-C840-BCD8-2653707A6BA4}"/>
              </a:ext>
            </a:extLst>
          </p:cNvPr>
          <p:cNvSpPr/>
          <p:nvPr/>
        </p:nvSpPr>
        <p:spPr>
          <a:xfrm>
            <a:off x="5143572" y="5473972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8F89AE77-3894-0A42-A5EA-2A437DD7947B}"/>
              </a:ext>
            </a:extLst>
          </p:cNvPr>
          <p:cNvSpPr/>
          <p:nvPr/>
        </p:nvSpPr>
        <p:spPr>
          <a:xfrm>
            <a:off x="5709836" y="2970151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E3D84767-0D42-0B4E-88F3-1113EE1B2B68}"/>
              </a:ext>
            </a:extLst>
          </p:cNvPr>
          <p:cNvSpPr/>
          <p:nvPr/>
        </p:nvSpPr>
        <p:spPr>
          <a:xfrm>
            <a:off x="4360760" y="3502665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D29952F1-2DF2-BC47-A14D-EC0CBE168F75}"/>
              </a:ext>
            </a:extLst>
          </p:cNvPr>
          <p:cNvSpPr/>
          <p:nvPr/>
        </p:nvSpPr>
        <p:spPr>
          <a:xfrm>
            <a:off x="3305463" y="3896993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2A41B0B7-6B43-D14E-9ACF-6B93133AB113}"/>
              </a:ext>
            </a:extLst>
          </p:cNvPr>
          <p:cNvSpPr/>
          <p:nvPr/>
        </p:nvSpPr>
        <p:spPr>
          <a:xfrm>
            <a:off x="4360760" y="4893522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B82B85E9-F81C-274A-9F65-AEA1DB156F94}"/>
              </a:ext>
            </a:extLst>
          </p:cNvPr>
          <p:cNvSpPr/>
          <p:nvPr/>
        </p:nvSpPr>
        <p:spPr>
          <a:xfrm>
            <a:off x="4842390" y="6054515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8E1AFAFF-E97A-7248-A33B-7E45B7A04994}"/>
              </a:ext>
            </a:extLst>
          </p:cNvPr>
          <p:cNvSpPr/>
          <p:nvPr/>
        </p:nvSpPr>
        <p:spPr>
          <a:xfrm>
            <a:off x="5033773" y="5479835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4F5DFE41-2FC8-8D46-8397-E4441A989B06}"/>
              </a:ext>
            </a:extLst>
          </p:cNvPr>
          <p:cNvSpPr/>
          <p:nvPr/>
        </p:nvSpPr>
        <p:spPr>
          <a:xfrm>
            <a:off x="4808645" y="5427603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D8D9A3F-8540-9247-A9A2-7249A81D170F}"/>
              </a:ext>
            </a:extLst>
          </p:cNvPr>
          <p:cNvSpPr/>
          <p:nvPr/>
        </p:nvSpPr>
        <p:spPr>
          <a:xfrm>
            <a:off x="4745218" y="5251080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A29662C7-DE19-8043-9F80-84088A9FB8F3}"/>
              </a:ext>
            </a:extLst>
          </p:cNvPr>
          <p:cNvSpPr/>
          <p:nvPr/>
        </p:nvSpPr>
        <p:spPr>
          <a:xfrm>
            <a:off x="5493148" y="4789845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3FFE9D07-A6A4-C247-903C-2D7722E5861F}"/>
              </a:ext>
            </a:extLst>
          </p:cNvPr>
          <p:cNvSpPr/>
          <p:nvPr/>
        </p:nvSpPr>
        <p:spPr>
          <a:xfrm>
            <a:off x="5317213" y="4777770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593A7FA4-9040-AF4E-9BA1-22BD9A1E044F}"/>
              </a:ext>
            </a:extLst>
          </p:cNvPr>
          <p:cNvSpPr/>
          <p:nvPr/>
        </p:nvSpPr>
        <p:spPr>
          <a:xfrm>
            <a:off x="5138890" y="4508716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DC4E2126-B009-BD4D-B308-BAF95B03F48B}"/>
              </a:ext>
            </a:extLst>
          </p:cNvPr>
          <p:cNvSpPr/>
          <p:nvPr/>
        </p:nvSpPr>
        <p:spPr>
          <a:xfrm>
            <a:off x="4652807" y="4670834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BC4A9369-D1C6-124D-8E7F-2F35BF29C1A9}"/>
              </a:ext>
            </a:extLst>
          </p:cNvPr>
          <p:cNvSpPr/>
          <p:nvPr/>
        </p:nvSpPr>
        <p:spPr>
          <a:xfrm>
            <a:off x="4715536" y="4468540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9FFB428D-9D05-FB42-ABA7-4DB38B2B57D5}"/>
              </a:ext>
            </a:extLst>
          </p:cNvPr>
          <p:cNvSpPr/>
          <p:nvPr/>
        </p:nvSpPr>
        <p:spPr>
          <a:xfrm>
            <a:off x="4033818" y="4365448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5E91D248-0ABB-2D43-A654-D678DADA1349}"/>
              </a:ext>
            </a:extLst>
          </p:cNvPr>
          <p:cNvSpPr/>
          <p:nvPr/>
        </p:nvSpPr>
        <p:spPr>
          <a:xfrm>
            <a:off x="3773892" y="3660061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B918231D-C371-F545-BAF5-4CFD5244C012}"/>
              </a:ext>
            </a:extLst>
          </p:cNvPr>
          <p:cNvSpPr/>
          <p:nvPr/>
        </p:nvSpPr>
        <p:spPr>
          <a:xfrm>
            <a:off x="4465770" y="3840919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B9330F48-5CC8-9F4D-9A5D-FD0FD4EAD63D}"/>
              </a:ext>
            </a:extLst>
          </p:cNvPr>
          <p:cNvSpPr/>
          <p:nvPr/>
        </p:nvSpPr>
        <p:spPr>
          <a:xfrm>
            <a:off x="4338776" y="3616019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5C265097-EBB5-3E49-B027-1F0B204620D5}"/>
              </a:ext>
            </a:extLst>
          </p:cNvPr>
          <p:cNvSpPr/>
          <p:nvPr/>
        </p:nvSpPr>
        <p:spPr>
          <a:xfrm>
            <a:off x="3974795" y="3208043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9DD44ECC-0201-6349-B1B3-48CDB90165F5}"/>
              </a:ext>
            </a:extLst>
          </p:cNvPr>
          <p:cNvSpPr/>
          <p:nvPr/>
        </p:nvSpPr>
        <p:spPr>
          <a:xfrm>
            <a:off x="3871761" y="2846167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EB3C089A-2A3F-CE4E-AD1F-5D38ADBA3A43}"/>
              </a:ext>
            </a:extLst>
          </p:cNvPr>
          <p:cNvSpPr/>
          <p:nvPr/>
        </p:nvSpPr>
        <p:spPr>
          <a:xfrm>
            <a:off x="4413385" y="2711242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3CE51A8F-C551-CE48-AF5B-17011CAFFA02}"/>
              </a:ext>
            </a:extLst>
          </p:cNvPr>
          <p:cNvSpPr/>
          <p:nvPr/>
        </p:nvSpPr>
        <p:spPr>
          <a:xfrm>
            <a:off x="4370311" y="2759828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08D25FB9-7D27-DF43-864F-3AC5AAC89757}"/>
              </a:ext>
            </a:extLst>
          </p:cNvPr>
          <p:cNvSpPr/>
          <p:nvPr/>
        </p:nvSpPr>
        <p:spPr>
          <a:xfrm>
            <a:off x="4855377" y="2909594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0344913E-37A3-604F-AD3A-31108DCB6F11}"/>
              </a:ext>
            </a:extLst>
          </p:cNvPr>
          <p:cNvSpPr/>
          <p:nvPr/>
        </p:nvSpPr>
        <p:spPr>
          <a:xfrm>
            <a:off x="5126000" y="2626577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278D1054-0968-5646-91DA-38D65A8BEF58}"/>
              </a:ext>
            </a:extLst>
          </p:cNvPr>
          <p:cNvSpPr/>
          <p:nvPr/>
        </p:nvSpPr>
        <p:spPr>
          <a:xfrm>
            <a:off x="5290261" y="3140247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3F0F2C89-D7D9-994C-9D33-524AFBE150A5}"/>
              </a:ext>
            </a:extLst>
          </p:cNvPr>
          <p:cNvSpPr/>
          <p:nvPr/>
        </p:nvSpPr>
        <p:spPr>
          <a:xfrm>
            <a:off x="6825141" y="3533207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7E7BEFB3-1AE9-CF48-B400-E229AAFCC5BC}"/>
              </a:ext>
            </a:extLst>
          </p:cNvPr>
          <p:cNvSpPr/>
          <p:nvPr/>
        </p:nvSpPr>
        <p:spPr>
          <a:xfrm>
            <a:off x="6825141" y="3563400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2B65406-663A-6C45-A22D-C0EA70E80058}"/>
              </a:ext>
            </a:extLst>
          </p:cNvPr>
          <p:cNvSpPr txBox="1"/>
          <p:nvPr/>
        </p:nvSpPr>
        <p:spPr>
          <a:xfrm>
            <a:off x="6992979" y="3893435"/>
            <a:ext cx="42566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Large historical cities have been found in all parts of India, and the region is no exception.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9E3BA62E-455B-264D-8363-BC70B2D1D1F8}"/>
              </a:ext>
            </a:extLst>
          </p:cNvPr>
          <p:cNvSpPr txBox="1"/>
          <p:nvPr/>
        </p:nvSpPr>
        <p:spPr>
          <a:xfrm>
            <a:off x="0" y="2927"/>
            <a:ext cx="11465101" cy="523220"/>
          </a:xfrm>
          <a:prstGeom prst="rect">
            <a:avLst/>
          </a:prstGeom>
          <a:solidFill>
            <a:srgbClr val="F5BA7B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DIAGNOSIS: Hindi heartland was home to large globally renowned cities</a:t>
            </a:r>
          </a:p>
        </p:txBody>
      </p:sp>
    </p:spTree>
    <p:extLst>
      <p:ext uri="{BB962C8B-B14F-4D97-AF65-F5344CB8AC3E}">
        <p14:creationId xmlns:p14="http://schemas.microsoft.com/office/powerpoint/2010/main" val="1011716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4349706E-BC27-534D-8345-772F5AC004EC}"/>
              </a:ext>
            </a:extLst>
          </p:cNvPr>
          <p:cNvSpPr txBox="1"/>
          <p:nvPr/>
        </p:nvSpPr>
        <p:spPr>
          <a:xfrm>
            <a:off x="4351124" y="54128"/>
            <a:ext cx="2716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Largest cities of India 1941</a:t>
            </a:r>
          </a:p>
        </p:txBody>
      </p:sp>
      <p:pic>
        <p:nvPicPr>
          <p:cNvPr id="1026" name="Picture 2" descr="https://static.telegraphindia.com/library/THE_TELEGRAPH/image/2019/4/a55b8815-0a9d-496a-87fd-bad26a1a1ffd.jpg">
            <a:extLst>
              <a:ext uri="{FF2B5EF4-FFF2-40B4-BE49-F238E27FC236}">
                <a16:creationId xmlns:a16="http://schemas.microsoft.com/office/drawing/2014/main" id="{A51039CE-EA7F-BE41-B6B2-09BEA2A82E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4"/>
          <a:stretch/>
        </p:blipFill>
        <p:spPr bwMode="auto">
          <a:xfrm>
            <a:off x="2950042" y="493237"/>
            <a:ext cx="5750644" cy="606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AF1DCE9-995A-954A-A108-E00AD74319A4}"/>
              </a:ext>
            </a:extLst>
          </p:cNvPr>
          <p:cNvSpPr/>
          <p:nvPr/>
        </p:nvSpPr>
        <p:spPr>
          <a:xfrm>
            <a:off x="6095999" y="6559617"/>
            <a:ext cx="60506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www.telegraphindia.com</a:t>
            </a:r>
            <a:r>
              <a:rPr lang="en-US" sz="1200" dirty="0"/>
              <a:t>/</a:t>
            </a:r>
            <a:r>
              <a:rPr lang="en-US" sz="1200" dirty="0" err="1"/>
              <a:t>india</a:t>
            </a:r>
            <a:r>
              <a:rPr lang="en-US" sz="1200" dirty="0"/>
              <a:t>/</a:t>
            </a:r>
            <a:r>
              <a:rPr lang="en-US" sz="1200" dirty="0" err="1"/>
              <a:t>india</a:t>
            </a:r>
            <a:r>
              <a:rPr lang="en-US" sz="1200" dirty="0"/>
              <a:t>-s-welfare-map-seat-by-seat/</a:t>
            </a:r>
            <a:r>
              <a:rPr lang="en-US" sz="1200" dirty="0" err="1"/>
              <a:t>cid</a:t>
            </a:r>
            <a:r>
              <a:rPr lang="en-US" sz="1200" dirty="0"/>
              <a:t>/1688973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CFB1DF0-CEAC-2F41-BF09-464F8C5D6B04}"/>
              </a:ext>
            </a:extLst>
          </p:cNvPr>
          <p:cNvSpPr/>
          <p:nvPr/>
        </p:nvSpPr>
        <p:spPr>
          <a:xfrm>
            <a:off x="3808334" y="4260153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882472C-3316-0E42-B4BD-EC2380BEC617}"/>
              </a:ext>
            </a:extLst>
          </p:cNvPr>
          <p:cNvSpPr/>
          <p:nvPr/>
        </p:nvSpPr>
        <p:spPr>
          <a:xfrm>
            <a:off x="4639831" y="2372331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A302B55-13F9-B04E-82D6-07E3756AFB7C}"/>
              </a:ext>
            </a:extLst>
          </p:cNvPr>
          <p:cNvSpPr/>
          <p:nvPr/>
        </p:nvSpPr>
        <p:spPr>
          <a:xfrm>
            <a:off x="6825938" y="3583697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2D7ECD-AAFE-5744-8B6B-53436482B137}"/>
              </a:ext>
            </a:extLst>
          </p:cNvPr>
          <p:cNvSpPr/>
          <p:nvPr/>
        </p:nvSpPr>
        <p:spPr>
          <a:xfrm>
            <a:off x="5213266" y="5441289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4483B3A-A5D8-8543-8468-0A62B2E0B7BE}"/>
              </a:ext>
            </a:extLst>
          </p:cNvPr>
          <p:cNvSpPr/>
          <p:nvPr/>
        </p:nvSpPr>
        <p:spPr>
          <a:xfrm>
            <a:off x="4908190" y="4547679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35653E9-60F8-E24E-8635-D036D6CB2B7F}"/>
              </a:ext>
            </a:extLst>
          </p:cNvPr>
          <p:cNvSpPr/>
          <p:nvPr/>
        </p:nvSpPr>
        <p:spPr>
          <a:xfrm>
            <a:off x="3773892" y="3463000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DA97BA9-2605-0A47-B148-43CA7E09E523}"/>
              </a:ext>
            </a:extLst>
          </p:cNvPr>
          <p:cNvSpPr/>
          <p:nvPr/>
        </p:nvSpPr>
        <p:spPr>
          <a:xfrm>
            <a:off x="5366294" y="2724605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F947009-9230-2144-96A7-41FBE011DD2D}"/>
              </a:ext>
            </a:extLst>
          </p:cNvPr>
          <p:cNvSpPr/>
          <p:nvPr/>
        </p:nvSpPr>
        <p:spPr>
          <a:xfrm>
            <a:off x="4703258" y="5441289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3ED2711-E664-A543-9FD5-5876174CA503}"/>
              </a:ext>
            </a:extLst>
          </p:cNvPr>
          <p:cNvSpPr/>
          <p:nvPr/>
        </p:nvSpPr>
        <p:spPr>
          <a:xfrm>
            <a:off x="4130164" y="1922686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B9BCC35-AFCD-5D44-BCC0-D260ADDB30B1}"/>
              </a:ext>
            </a:extLst>
          </p:cNvPr>
          <p:cNvSpPr/>
          <p:nvPr/>
        </p:nvSpPr>
        <p:spPr>
          <a:xfrm>
            <a:off x="5245633" y="2816822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036455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4349706E-BC27-534D-8345-772F5AC004EC}"/>
              </a:ext>
            </a:extLst>
          </p:cNvPr>
          <p:cNvSpPr txBox="1"/>
          <p:nvPr/>
        </p:nvSpPr>
        <p:spPr>
          <a:xfrm>
            <a:off x="4351124" y="54128"/>
            <a:ext cx="2716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Largest cities of India 1931</a:t>
            </a:r>
          </a:p>
        </p:txBody>
      </p:sp>
      <p:pic>
        <p:nvPicPr>
          <p:cNvPr id="1026" name="Picture 2" descr="https://static.telegraphindia.com/library/THE_TELEGRAPH/image/2019/4/a55b8815-0a9d-496a-87fd-bad26a1a1ffd.jpg">
            <a:extLst>
              <a:ext uri="{FF2B5EF4-FFF2-40B4-BE49-F238E27FC236}">
                <a16:creationId xmlns:a16="http://schemas.microsoft.com/office/drawing/2014/main" id="{A51039CE-EA7F-BE41-B6B2-09BEA2A82E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4"/>
          <a:stretch/>
        </p:blipFill>
        <p:spPr bwMode="auto">
          <a:xfrm>
            <a:off x="2950042" y="493237"/>
            <a:ext cx="5750644" cy="606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AF1DCE9-995A-954A-A108-E00AD74319A4}"/>
              </a:ext>
            </a:extLst>
          </p:cNvPr>
          <p:cNvSpPr/>
          <p:nvPr/>
        </p:nvSpPr>
        <p:spPr>
          <a:xfrm>
            <a:off x="6095999" y="6559617"/>
            <a:ext cx="60506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www.telegraphindia.com</a:t>
            </a:r>
            <a:r>
              <a:rPr lang="en-US" sz="1200" dirty="0"/>
              <a:t>/</a:t>
            </a:r>
            <a:r>
              <a:rPr lang="en-US" sz="1200" dirty="0" err="1"/>
              <a:t>india</a:t>
            </a:r>
            <a:r>
              <a:rPr lang="en-US" sz="1200" dirty="0"/>
              <a:t>/</a:t>
            </a:r>
            <a:r>
              <a:rPr lang="en-US" sz="1200" dirty="0" err="1"/>
              <a:t>india</a:t>
            </a:r>
            <a:r>
              <a:rPr lang="en-US" sz="1200" dirty="0"/>
              <a:t>-s-welfare-map-seat-by-seat/</a:t>
            </a:r>
            <a:r>
              <a:rPr lang="en-US" sz="1200" dirty="0" err="1"/>
              <a:t>cid</a:t>
            </a:r>
            <a:r>
              <a:rPr lang="en-US" sz="1200" dirty="0"/>
              <a:t>/1688973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CFB1DF0-CEAC-2F41-BF09-464F8C5D6B04}"/>
              </a:ext>
            </a:extLst>
          </p:cNvPr>
          <p:cNvSpPr/>
          <p:nvPr/>
        </p:nvSpPr>
        <p:spPr>
          <a:xfrm>
            <a:off x="3808334" y="4260153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882472C-3316-0E42-B4BD-EC2380BEC617}"/>
              </a:ext>
            </a:extLst>
          </p:cNvPr>
          <p:cNvSpPr/>
          <p:nvPr/>
        </p:nvSpPr>
        <p:spPr>
          <a:xfrm>
            <a:off x="4639831" y="2372331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A302B55-13F9-B04E-82D6-07E3756AFB7C}"/>
              </a:ext>
            </a:extLst>
          </p:cNvPr>
          <p:cNvSpPr/>
          <p:nvPr/>
        </p:nvSpPr>
        <p:spPr>
          <a:xfrm>
            <a:off x="6825938" y="3583697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2D7ECD-AAFE-5744-8B6B-53436482B137}"/>
              </a:ext>
            </a:extLst>
          </p:cNvPr>
          <p:cNvSpPr/>
          <p:nvPr/>
        </p:nvSpPr>
        <p:spPr>
          <a:xfrm>
            <a:off x="5213266" y="5441289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4483B3A-A5D8-8543-8468-0A62B2E0B7BE}"/>
              </a:ext>
            </a:extLst>
          </p:cNvPr>
          <p:cNvSpPr/>
          <p:nvPr/>
        </p:nvSpPr>
        <p:spPr>
          <a:xfrm>
            <a:off x="4908190" y="4547679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35653E9-60F8-E24E-8635-D036D6CB2B7F}"/>
              </a:ext>
            </a:extLst>
          </p:cNvPr>
          <p:cNvSpPr/>
          <p:nvPr/>
        </p:nvSpPr>
        <p:spPr>
          <a:xfrm>
            <a:off x="3773892" y="3463000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DA97BA9-2605-0A47-B148-43CA7E09E523}"/>
              </a:ext>
            </a:extLst>
          </p:cNvPr>
          <p:cNvSpPr/>
          <p:nvPr/>
        </p:nvSpPr>
        <p:spPr>
          <a:xfrm>
            <a:off x="5366294" y="2724605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F947009-9230-2144-96A7-41FBE011DD2D}"/>
              </a:ext>
            </a:extLst>
          </p:cNvPr>
          <p:cNvSpPr/>
          <p:nvPr/>
        </p:nvSpPr>
        <p:spPr>
          <a:xfrm>
            <a:off x="4703258" y="5441289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E48B437-EF3E-744A-A5F3-CB2CEA3AD65D}"/>
              </a:ext>
            </a:extLst>
          </p:cNvPr>
          <p:cNvSpPr/>
          <p:nvPr/>
        </p:nvSpPr>
        <p:spPr>
          <a:xfrm>
            <a:off x="3995075" y="4344163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3ED2711-E664-A543-9FD5-5876174CA503}"/>
              </a:ext>
            </a:extLst>
          </p:cNvPr>
          <p:cNvSpPr/>
          <p:nvPr/>
        </p:nvSpPr>
        <p:spPr>
          <a:xfrm>
            <a:off x="4130164" y="1922686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838700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4349706E-BC27-534D-8345-772F5AC004EC}"/>
              </a:ext>
            </a:extLst>
          </p:cNvPr>
          <p:cNvSpPr txBox="1"/>
          <p:nvPr/>
        </p:nvSpPr>
        <p:spPr>
          <a:xfrm>
            <a:off x="4351124" y="54128"/>
            <a:ext cx="2716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Largest cities of India 1921</a:t>
            </a:r>
          </a:p>
        </p:txBody>
      </p:sp>
      <p:pic>
        <p:nvPicPr>
          <p:cNvPr id="1026" name="Picture 2" descr="https://static.telegraphindia.com/library/THE_TELEGRAPH/image/2019/4/a55b8815-0a9d-496a-87fd-bad26a1a1ffd.jpg">
            <a:extLst>
              <a:ext uri="{FF2B5EF4-FFF2-40B4-BE49-F238E27FC236}">
                <a16:creationId xmlns:a16="http://schemas.microsoft.com/office/drawing/2014/main" id="{A51039CE-EA7F-BE41-B6B2-09BEA2A82E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4"/>
          <a:stretch/>
        </p:blipFill>
        <p:spPr bwMode="auto">
          <a:xfrm>
            <a:off x="2950042" y="493237"/>
            <a:ext cx="5750644" cy="606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AF1DCE9-995A-954A-A108-E00AD74319A4}"/>
              </a:ext>
            </a:extLst>
          </p:cNvPr>
          <p:cNvSpPr/>
          <p:nvPr/>
        </p:nvSpPr>
        <p:spPr>
          <a:xfrm>
            <a:off x="6095999" y="6559617"/>
            <a:ext cx="60506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www.telegraphindia.com</a:t>
            </a:r>
            <a:r>
              <a:rPr lang="en-US" sz="1200" dirty="0"/>
              <a:t>/</a:t>
            </a:r>
            <a:r>
              <a:rPr lang="en-US" sz="1200" dirty="0" err="1"/>
              <a:t>india</a:t>
            </a:r>
            <a:r>
              <a:rPr lang="en-US" sz="1200" dirty="0"/>
              <a:t>/</a:t>
            </a:r>
            <a:r>
              <a:rPr lang="en-US" sz="1200" dirty="0" err="1"/>
              <a:t>india</a:t>
            </a:r>
            <a:r>
              <a:rPr lang="en-US" sz="1200" dirty="0"/>
              <a:t>-s-welfare-map-seat-by-seat/</a:t>
            </a:r>
            <a:r>
              <a:rPr lang="en-US" sz="1200" dirty="0" err="1"/>
              <a:t>cid</a:t>
            </a:r>
            <a:r>
              <a:rPr lang="en-US" sz="1200" dirty="0"/>
              <a:t>/1688973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CFB1DF0-CEAC-2F41-BF09-464F8C5D6B04}"/>
              </a:ext>
            </a:extLst>
          </p:cNvPr>
          <p:cNvSpPr/>
          <p:nvPr/>
        </p:nvSpPr>
        <p:spPr>
          <a:xfrm>
            <a:off x="3808334" y="4260153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882472C-3316-0E42-B4BD-EC2380BEC617}"/>
              </a:ext>
            </a:extLst>
          </p:cNvPr>
          <p:cNvSpPr/>
          <p:nvPr/>
        </p:nvSpPr>
        <p:spPr>
          <a:xfrm>
            <a:off x="4639831" y="2372331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A302B55-13F9-B04E-82D6-07E3756AFB7C}"/>
              </a:ext>
            </a:extLst>
          </p:cNvPr>
          <p:cNvSpPr/>
          <p:nvPr/>
        </p:nvSpPr>
        <p:spPr>
          <a:xfrm>
            <a:off x="6825938" y="3583697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2D7ECD-AAFE-5744-8B6B-53436482B137}"/>
              </a:ext>
            </a:extLst>
          </p:cNvPr>
          <p:cNvSpPr/>
          <p:nvPr/>
        </p:nvSpPr>
        <p:spPr>
          <a:xfrm>
            <a:off x="5213266" y="5441289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4483B3A-A5D8-8543-8468-0A62B2E0B7BE}"/>
              </a:ext>
            </a:extLst>
          </p:cNvPr>
          <p:cNvSpPr/>
          <p:nvPr/>
        </p:nvSpPr>
        <p:spPr>
          <a:xfrm>
            <a:off x="4908190" y="4547679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35653E9-60F8-E24E-8635-D036D6CB2B7F}"/>
              </a:ext>
            </a:extLst>
          </p:cNvPr>
          <p:cNvSpPr/>
          <p:nvPr/>
        </p:nvSpPr>
        <p:spPr>
          <a:xfrm>
            <a:off x="3773892" y="3463000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DA97BA9-2605-0A47-B148-43CA7E09E523}"/>
              </a:ext>
            </a:extLst>
          </p:cNvPr>
          <p:cNvSpPr/>
          <p:nvPr/>
        </p:nvSpPr>
        <p:spPr>
          <a:xfrm>
            <a:off x="5366294" y="2724605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F970D66-C63C-674D-9377-39BB093175D2}"/>
              </a:ext>
            </a:extLst>
          </p:cNvPr>
          <p:cNvSpPr/>
          <p:nvPr/>
        </p:nvSpPr>
        <p:spPr>
          <a:xfrm>
            <a:off x="5752206" y="3053930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F947009-9230-2144-96A7-41FBE011DD2D}"/>
              </a:ext>
            </a:extLst>
          </p:cNvPr>
          <p:cNvSpPr/>
          <p:nvPr/>
        </p:nvSpPr>
        <p:spPr>
          <a:xfrm>
            <a:off x="4703258" y="5441289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32029AC-C1F7-0D43-9250-B47379F993D9}"/>
              </a:ext>
            </a:extLst>
          </p:cNvPr>
          <p:cNvSpPr/>
          <p:nvPr/>
        </p:nvSpPr>
        <p:spPr>
          <a:xfrm>
            <a:off x="5245633" y="2816822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535254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4349706E-BC27-534D-8345-772F5AC004EC}"/>
              </a:ext>
            </a:extLst>
          </p:cNvPr>
          <p:cNvSpPr txBox="1"/>
          <p:nvPr/>
        </p:nvSpPr>
        <p:spPr>
          <a:xfrm>
            <a:off x="4351124" y="54128"/>
            <a:ext cx="2716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Largest cities of India 1911</a:t>
            </a:r>
          </a:p>
        </p:txBody>
      </p:sp>
      <p:pic>
        <p:nvPicPr>
          <p:cNvPr id="1026" name="Picture 2" descr="https://static.telegraphindia.com/library/THE_TELEGRAPH/image/2019/4/a55b8815-0a9d-496a-87fd-bad26a1a1ffd.jpg">
            <a:extLst>
              <a:ext uri="{FF2B5EF4-FFF2-40B4-BE49-F238E27FC236}">
                <a16:creationId xmlns:a16="http://schemas.microsoft.com/office/drawing/2014/main" id="{A51039CE-EA7F-BE41-B6B2-09BEA2A82E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4"/>
          <a:stretch/>
        </p:blipFill>
        <p:spPr bwMode="auto">
          <a:xfrm>
            <a:off x="2950042" y="493237"/>
            <a:ext cx="5750644" cy="606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AF1DCE9-995A-954A-A108-E00AD74319A4}"/>
              </a:ext>
            </a:extLst>
          </p:cNvPr>
          <p:cNvSpPr/>
          <p:nvPr/>
        </p:nvSpPr>
        <p:spPr>
          <a:xfrm>
            <a:off x="6095999" y="6559617"/>
            <a:ext cx="60506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www.telegraphindia.com</a:t>
            </a:r>
            <a:r>
              <a:rPr lang="en-US" sz="1200" dirty="0"/>
              <a:t>/</a:t>
            </a:r>
            <a:r>
              <a:rPr lang="en-US" sz="1200" dirty="0" err="1"/>
              <a:t>india</a:t>
            </a:r>
            <a:r>
              <a:rPr lang="en-US" sz="1200" dirty="0"/>
              <a:t>/</a:t>
            </a:r>
            <a:r>
              <a:rPr lang="en-US" sz="1200" dirty="0" err="1"/>
              <a:t>india</a:t>
            </a:r>
            <a:r>
              <a:rPr lang="en-US" sz="1200" dirty="0"/>
              <a:t>-s-welfare-map-seat-by-seat/</a:t>
            </a:r>
            <a:r>
              <a:rPr lang="en-US" sz="1200" dirty="0" err="1"/>
              <a:t>cid</a:t>
            </a:r>
            <a:r>
              <a:rPr lang="en-US" sz="1200" dirty="0"/>
              <a:t>/1688973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CFB1DF0-CEAC-2F41-BF09-464F8C5D6B04}"/>
              </a:ext>
            </a:extLst>
          </p:cNvPr>
          <p:cNvSpPr/>
          <p:nvPr/>
        </p:nvSpPr>
        <p:spPr>
          <a:xfrm>
            <a:off x="3808334" y="4260153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882472C-3316-0E42-B4BD-EC2380BEC617}"/>
              </a:ext>
            </a:extLst>
          </p:cNvPr>
          <p:cNvSpPr/>
          <p:nvPr/>
        </p:nvSpPr>
        <p:spPr>
          <a:xfrm>
            <a:off x="4639831" y="2372331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A302B55-13F9-B04E-82D6-07E3756AFB7C}"/>
              </a:ext>
            </a:extLst>
          </p:cNvPr>
          <p:cNvSpPr/>
          <p:nvPr/>
        </p:nvSpPr>
        <p:spPr>
          <a:xfrm>
            <a:off x="6825938" y="3583697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2D7ECD-AAFE-5744-8B6B-53436482B137}"/>
              </a:ext>
            </a:extLst>
          </p:cNvPr>
          <p:cNvSpPr/>
          <p:nvPr/>
        </p:nvSpPr>
        <p:spPr>
          <a:xfrm>
            <a:off x="5213266" y="5441289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4483B3A-A5D8-8543-8468-0A62B2E0B7BE}"/>
              </a:ext>
            </a:extLst>
          </p:cNvPr>
          <p:cNvSpPr/>
          <p:nvPr/>
        </p:nvSpPr>
        <p:spPr>
          <a:xfrm>
            <a:off x="4908190" y="4547679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35653E9-60F8-E24E-8635-D036D6CB2B7F}"/>
              </a:ext>
            </a:extLst>
          </p:cNvPr>
          <p:cNvSpPr/>
          <p:nvPr/>
        </p:nvSpPr>
        <p:spPr>
          <a:xfrm>
            <a:off x="3773892" y="3463000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DA97BA9-2605-0A47-B148-43CA7E09E523}"/>
              </a:ext>
            </a:extLst>
          </p:cNvPr>
          <p:cNvSpPr/>
          <p:nvPr/>
        </p:nvSpPr>
        <p:spPr>
          <a:xfrm>
            <a:off x="5366294" y="2724605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F970D66-C63C-674D-9377-39BB093175D2}"/>
              </a:ext>
            </a:extLst>
          </p:cNvPr>
          <p:cNvSpPr/>
          <p:nvPr/>
        </p:nvSpPr>
        <p:spPr>
          <a:xfrm>
            <a:off x="5752206" y="3053930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1661B8C-D35F-7349-B10B-F0E46FA9B8C1}"/>
              </a:ext>
            </a:extLst>
          </p:cNvPr>
          <p:cNvSpPr/>
          <p:nvPr/>
        </p:nvSpPr>
        <p:spPr>
          <a:xfrm>
            <a:off x="4855377" y="2647899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F947009-9230-2144-96A7-41FBE011DD2D}"/>
              </a:ext>
            </a:extLst>
          </p:cNvPr>
          <p:cNvSpPr/>
          <p:nvPr/>
        </p:nvSpPr>
        <p:spPr>
          <a:xfrm>
            <a:off x="4703258" y="5441289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7901260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.telegraphindia.com/library/THE_TELEGRAPH/image/2019/4/a55b8815-0a9d-496a-87fd-bad26a1a1ffd.jpg">
            <a:extLst>
              <a:ext uri="{FF2B5EF4-FFF2-40B4-BE49-F238E27FC236}">
                <a16:creationId xmlns:a16="http://schemas.microsoft.com/office/drawing/2014/main" id="{A51039CE-EA7F-BE41-B6B2-09BEA2A82E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4"/>
          <a:stretch/>
        </p:blipFill>
        <p:spPr bwMode="auto">
          <a:xfrm>
            <a:off x="2950042" y="497197"/>
            <a:ext cx="5750644" cy="606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AF1DCE9-995A-954A-A108-E00AD74319A4}"/>
              </a:ext>
            </a:extLst>
          </p:cNvPr>
          <p:cNvSpPr/>
          <p:nvPr/>
        </p:nvSpPr>
        <p:spPr>
          <a:xfrm>
            <a:off x="6095999" y="6559617"/>
            <a:ext cx="60506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www.telegraphindia.com</a:t>
            </a:r>
            <a:r>
              <a:rPr lang="en-US" sz="1200" dirty="0"/>
              <a:t>/</a:t>
            </a:r>
            <a:r>
              <a:rPr lang="en-US" sz="1200" dirty="0" err="1"/>
              <a:t>india</a:t>
            </a:r>
            <a:r>
              <a:rPr lang="en-US" sz="1200" dirty="0"/>
              <a:t>/</a:t>
            </a:r>
            <a:r>
              <a:rPr lang="en-US" sz="1200" dirty="0" err="1"/>
              <a:t>india</a:t>
            </a:r>
            <a:r>
              <a:rPr lang="en-US" sz="1200" dirty="0"/>
              <a:t>-s-welfare-map-seat-by-seat/</a:t>
            </a:r>
            <a:r>
              <a:rPr lang="en-US" sz="1200" dirty="0" err="1"/>
              <a:t>cid</a:t>
            </a:r>
            <a:r>
              <a:rPr lang="en-US" sz="1200" dirty="0"/>
              <a:t>/1688973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CFB1DF0-CEAC-2F41-BF09-464F8C5D6B04}"/>
              </a:ext>
            </a:extLst>
          </p:cNvPr>
          <p:cNvSpPr/>
          <p:nvPr/>
        </p:nvSpPr>
        <p:spPr>
          <a:xfrm>
            <a:off x="3808334" y="4264113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882472C-3316-0E42-B4BD-EC2380BEC617}"/>
              </a:ext>
            </a:extLst>
          </p:cNvPr>
          <p:cNvSpPr/>
          <p:nvPr/>
        </p:nvSpPr>
        <p:spPr>
          <a:xfrm>
            <a:off x="4639831" y="2376291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A302B55-13F9-B04E-82D6-07E3756AFB7C}"/>
              </a:ext>
            </a:extLst>
          </p:cNvPr>
          <p:cNvSpPr/>
          <p:nvPr/>
        </p:nvSpPr>
        <p:spPr>
          <a:xfrm>
            <a:off x="6825938" y="3587657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2D7ECD-AAFE-5744-8B6B-53436482B137}"/>
              </a:ext>
            </a:extLst>
          </p:cNvPr>
          <p:cNvSpPr/>
          <p:nvPr/>
        </p:nvSpPr>
        <p:spPr>
          <a:xfrm>
            <a:off x="5213266" y="5445249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4483B3A-A5D8-8543-8468-0A62B2E0B7BE}"/>
              </a:ext>
            </a:extLst>
          </p:cNvPr>
          <p:cNvSpPr/>
          <p:nvPr/>
        </p:nvSpPr>
        <p:spPr>
          <a:xfrm>
            <a:off x="4908190" y="4551639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35653E9-60F8-E24E-8635-D036D6CB2B7F}"/>
              </a:ext>
            </a:extLst>
          </p:cNvPr>
          <p:cNvSpPr/>
          <p:nvPr/>
        </p:nvSpPr>
        <p:spPr>
          <a:xfrm>
            <a:off x="3773892" y="3466960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DA97BA9-2605-0A47-B148-43CA7E09E523}"/>
              </a:ext>
            </a:extLst>
          </p:cNvPr>
          <p:cNvSpPr/>
          <p:nvPr/>
        </p:nvSpPr>
        <p:spPr>
          <a:xfrm>
            <a:off x="5366294" y="2728565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F970D66-C63C-674D-9377-39BB093175D2}"/>
              </a:ext>
            </a:extLst>
          </p:cNvPr>
          <p:cNvSpPr/>
          <p:nvPr/>
        </p:nvSpPr>
        <p:spPr>
          <a:xfrm>
            <a:off x="5752206" y="3057890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7ABDDE8-454C-6342-AA51-077C17400AD5}"/>
              </a:ext>
            </a:extLst>
          </p:cNvPr>
          <p:cNvSpPr/>
          <p:nvPr/>
        </p:nvSpPr>
        <p:spPr>
          <a:xfrm>
            <a:off x="5245633" y="2820782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1661B8C-D35F-7349-B10B-F0E46FA9B8C1}"/>
              </a:ext>
            </a:extLst>
          </p:cNvPr>
          <p:cNvSpPr/>
          <p:nvPr/>
        </p:nvSpPr>
        <p:spPr>
          <a:xfrm>
            <a:off x="4855377" y="2651859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30831E8B-DFC4-7946-8CFF-E353424DB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65101" y="0"/>
            <a:ext cx="726899" cy="55567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01572FB-09BD-F341-8B2B-5C7C302C0995}"/>
              </a:ext>
            </a:extLst>
          </p:cNvPr>
          <p:cNvSpPr txBox="1"/>
          <p:nvPr/>
        </p:nvSpPr>
        <p:spPr>
          <a:xfrm>
            <a:off x="4351124" y="54128"/>
            <a:ext cx="2716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Largest cities of India 1901</a:t>
            </a:r>
          </a:p>
        </p:txBody>
      </p:sp>
    </p:spTree>
    <p:extLst>
      <p:ext uri="{BB962C8B-B14F-4D97-AF65-F5344CB8AC3E}">
        <p14:creationId xmlns:p14="http://schemas.microsoft.com/office/powerpoint/2010/main" val="36745427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.telegraphindia.com/library/THE_TELEGRAPH/image/2019/4/a55b8815-0a9d-496a-87fd-bad26a1a1ffd.jpg">
            <a:extLst>
              <a:ext uri="{FF2B5EF4-FFF2-40B4-BE49-F238E27FC236}">
                <a16:creationId xmlns:a16="http://schemas.microsoft.com/office/drawing/2014/main" id="{A51039CE-EA7F-BE41-B6B2-09BEA2A82E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4"/>
          <a:stretch/>
        </p:blipFill>
        <p:spPr bwMode="auto">
          <a:xfrm>
            <a:off x="2950042" y="497197"/>
            <a:ext cx="5750644" cy="606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AF1DCE9-995A-954A-A108-E00AD74319A4}"/>
              </a:ext>
            </a:extLst>
          </p:cNvPr>
          <p:cNvSpPr/>
          <p:nvPr/>
        </p:nvSpPr>
        <p:spPr>
          <a:xfrm>
            <a:off x="6095999" y="6559617"/>
            <a:ext cx="60506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www.telegraphindia.com</a:t>
            </a:r>
            <a:r>
              <a:rPr lang="en-US" sz="1200" dirty="0"/>
              <a:t>/</a:t>
            </a:r>
            <a:r>
              <a:rPr lang="en-US" sz="1200" dirty="0" err="1"/>
              <a:t>india</a:t>
            </a:r>
            <a:r>
              <a:rPr lang="en-US" sz="1200" dirty="0"/>
              <a:t>/</a:t>
            </a:r>
            <a:r>
              <a:rPr lang="en-US" sz="1200" dirty="0" err="1"/>
              <a:t>india</a:t>
            </a:r>
            <a:r>
              <a:rPr lang="en-US" sz="1200" dirty="0"/>
              <a:t>-s-welfare-map-seat-by-seat/</a:t>
            </a:r>
            <a:r>
              <a:rPr lang="en-US" sz="1200" dirty="0" err="1"/>
              <a:t>cid</a:t>
            </a:r>
            <a:r>
              <a:rPr lang="en-US" sz="1200" dirty="0"/>
              <a:t>/1688973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CFB1DF0-CEAC-2F41-BF09-464F8C5D6B04}"/>
              </a:ext>
            </a:extLst>
          </p:cNvPr>
          <p:cNvSpPr/>
          <p:nvPr/>
        </p:nvSpPr>
        <p:spPr>
          <a:xfrm>
            <a:off x="3808334" y="4264113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882472C-3316-0E42-B4BD-EC2380BEC617}"/>
              </a:ext>
            </a:extLst>
          </p:cNvPr>
          <p:cNvSpPr/>
          <p:nvPr/>
        </p:nvSpPr>
        <p:spPr>
          <a:xfrm>
            <a:off x="4639831" y="2376291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A302B55-13F9-B04E-82D6-07E3756AFB7C}"/>
              </a:ext>
            </a:extLst>
          </p:cNvPr>
          <p:cNvSpPr/>
          <p:nvPr/>
        </p:nvSpPr>
        <p:spPr>
          <a:xfrm>
            <a:off x="6825938" y="3587657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2D7ECD-AAFE-5744-8B6B-53436482B137}"/>
              </a:ext>
            </a:extLst>
          </p:cNvPr>
          <p:cNvSpPr/>
          <p:nvPr/>
        </p:nvSpPr>
        <p:spPr>
          <a:xfrm>
            <a:off x="5213266" y="5445249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4483B3A-A5D8-8543-8468-0A62B2E0B7BE}"/>
              </a:ext>
            </a:extLst>
          </p:cNvPr>
          <p:cNvSpPr/>
          <p:nvPr/>
        </p:nvSpPr>
        <p:spPr>
          <a:xfrm>
            <a:off x="4908190" y="4551639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DA97BA9-2605-0A47-B148-43CA7E09E523}"/>
              </a:ext>
            </a:extLst>
          </p:cNvPr>
          <p:cNvSpPr/>
          <p:nvPr/>
        </p:nvSpPr>
        <p:spPr>
          <a:xfrm>
            <a:off x="5366294" y="2728565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F970D66-C63C-674D-9377-39BB093175D2}"/>
              </a:ext>
            </a:extLst>
          </p:cNvPr>
          <p:cNvSpPr/>
          <p:nvPr/>
        </p:nvSpPr>
        <p:spPr>
          <a:xfrm>
            <a:off x="5752206" y="3057890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30831E8B-DFC4-7946-8CFF-E353424DB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65101" y="0"/>
            <a:ext cx="726899" cy="55567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349706E-BC27-534D-8345-772F5AC004EC}"/>
              </a:ext>
            </a:extLst>
          </p:cNvPr>
          <p:cNvSpPr txBox="1"/>
          <p:nvPr/>
        </p:nvSpPr>
        <p:spPr>
          <a:xfrm>
            <a:off x="1315231" y="1793453"/>
            <a:ext cx="2716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Largest cities of India 1801</a:t>
            </a:r>
          </a:p>
          <a:p>
            <a:pPr algn="ctr"/>
            <a:r>
              <a:rPr lang="en-US" b="1" dirty="0"/>
              <a:t>(World City Database)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0AB3496-7D2D-1C47-BAA2-41ABDBD43173}"/>
              </a:ext>
            </a:extLst>
          </p:cNvPr>
          <p:cNvSpPr/>
          <p:nvPr/>
        </p:nvSpPr>
        <p:spPr>
          <a:xfrm>
            <a:off x="3781984" y="3810201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6BBEDA6-C9AC-A544-8577-1818780CBBA4}"/>
              </a:ext>
            </a:extLst>
          </p:cNvPr>
          <p:cNvSpPr/>
          <p:nvPr/>
        </p:nvSpPr>
        <p:spPr>
          <a:xfrm>
            <a:off x="6825938" y="3326299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0994293-7B1D-9040-9917-6A3EC361B219}"/>
              </a:ext>
            </a:extLst>
          </p:cNvPr>
          <p:cNvSpPr/>
          <p:nvPr/>
        </p:nvSpPr>
        <p:spPr>
          <a:xfrm>
            <a:off x="6269931" y="3032490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912935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.telegraphindia.com/library/THE_TELEGRAPH/image/2019/4/a55b8815-0a9d-496a-87fd-bad26a1a1ffd.jpg">
            <a:extLst>
              <a:ext uri="{FF2B5EF4-FFF2-40B4-BE49-F238E27FC236}">
                <a16:creationId xmlns:a16="http://schemas.microsoft.com/office/drawing/2014/main" id="{A51039CE-EA7F-BE41-B6B2-09BEA2A82E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4"/>
          <a:stretch/>
        </p:blipFill>
        <p:spPr bwMode="auto">
          <a:xfrm>
            <a:off x="2950042" y="497197"/>
            <a:ext cx="5750644" cy="606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AF1DCE9-995A-954A-A108-E00AD74319A4}"/>
              </a:ext>
            </a:extLst>
          </p:cNvPr>
          <p:cNvSpPr/>
          <p:nvPr/>
        </p:nvSpPr>
        <p:spPr>
          <a:xfrm>
            <a:off x="6095999" y="6559617"/>
            <a:ext cx="60506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www.telegraphindia.com</a:t>
            </a:r>
            <a:r>
              <a:rPr lang="en-US" sz="1200" dirty="0"/>
              <a:t>/</a:t>
            </a:r>
            <a:r>
              <a:rPr lang="en-US" sz="1200" dirty="0" err="1"/>
              <a:t>india</a:t>
            </a:r>
            <a:r>
              <a:rPr lang="en-US" sz="1200" dirty="0"/>
              <a:t>/</a:t>
            </a:r>
            <a:r>
              <a:rPr lang="en-US" sz="1200" dirty="0" err="1"/>
              <a:t>india</a:t>
            </a:r>
            <a:r>
              <a:rPr lang="en-US" sz="1200" dirty="0"/>
              <a:t>-s-welfare-map-seat-by-seat/</a:t>
            </a:r>
            <a:r>
              <a:rPr lang="en-US" sz="1200" dirty="0" err="1"/>
              <a:t>cid</a:t>
            </a:r>
            <a:r>
              <a:rPr lang="en-US" sz="1200" dirty="0"/>
              <a:t>/1688973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882472C-3316-0E42-B4BD-EC2380BEC617}"/>
              </a:ext>
            </a:extLst>
          </p:cNvPr>
          <p:cNvSpPr/>
          <p:nvPr/>
        </p:nvSpPr>
        <p:spPr>
          <a:xfrm>
            <a:off x="4246293" y="1299846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A302B55-13F9-B04E-82D6-07E3756AFB7C}"/>
              </a:ext>
            </a:extLst>
          </p:cNvPr>
          <p:cNvSpPr/>
          <p:nvPr/>
        </p:nvSpPr>
        <p:spPr>
          <a:xfrm>
            <a:off x="7236605" y="3403533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4483B3A-A5D8-8543-8468-0A62B2E0B7BE}"/>
              </a:ext>
            </a:extLst>
          </p:cNvPr>
          <p:cNvSpPr/>
          <p:nvPr/>
        </p:nvSpPr>
        <p:spPr>
          <a:xfrm>
            <a:off x="4908190" y="4551639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F970D66-C63C-674D-9377-39BB093175D2}"/>
              </a:ext>
            </a:extLst>
          </p:cNvPr>
          <p:cNvSpPr/>
          <p:nvPr/>
        </p:nvSpPr>
        <p:spPr>
          <a:xfrm>
            <a:off x="5752206" y="3057890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30831E8B-DFC4-7946-8CFF-E353424DB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65101" y="0"/>
            <a:ext cx="726899" cy="55567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349706E-BC27-534D-8345-772F5AC004EC}"/>
              </a:ext>
            </a:extLst>
          </p:cNvPr>
          <p:cNvSpPr txBox="1"/>
          <p:nvPr/>
        </p:nvSpPr>
        <p:spPr>
          <a:xfrm>
            <a:off x="1315231" y="1793453"/>
            <a:ext cx="2716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Largest cities of India 1701</a:t>
            </a:r>
          </a:p>
          <a:p>
            <a:pPr algn="ctr"/>
            <a:r>
              <a:rPr lang="en-US" b="1" dirty="0"/>
              <a:t>(World City Database)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0994293-7B1D-9040-9917-6A3EC361B219}"/>
              </a:ext>
            </a:extLst>
          </p:cNvPr>
          <p:cNvSpPr/>
          <p:nvPr/>
        </p:nvSpPr>
        <p:spPr>
          <a:xfrm>
            <a:off x="6269931" y="3032490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C759227-E5B2-3B4E-A621-2D64E0941D51}"/>
              </a:ext>
            </a:extLst>
          </p:cNvPr>
          <p:cNvSpPr/>
          <p:nvPr/>
        </p:nvSpPr>
        <p:spPr>
          <a:xfrm>
            <a:off x="3773892" y="3466960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48B4897-AC8B-F54C-A266-8DAFF2339012}"/>
              </a:ext>
            </a:extLst>
          </p:cNvPr>
          <p:cNvSpPr/>
          <p:nvPr/>
        </p:nvSpPr>
        <p:spPr>
          <a:xfrm>
            <a:off x="6724229" y="3032490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982F062-BEBA-A043-9DE2-570AC4DC39D7}"/>
              </a:ext>
            </a:extLst>
          </p:cNvPr>
          <p:cNvSpPr/>
          <p:nvPr/>
        </p:nvSpPr>
        <p:spPr>
          <a:xfrm>
            <a:off x="4246293" y="4100784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5D463E7-712D-ED4F-8599-58AC001DFFB6}"/>
              </a:ext>
            </a:extLst>
          </p:cNvPr>
          <p:cNvSpPr/>
          <p:nvPr/>
        </p:nvSpPr>
        <p:spPr>
          <a:xfrm>
            <a:off x="4373147" y="4725184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70F49B7-697C-1647-AA59-4EA1DE099E42}"/>
              </a:ext>
            </a:extLst>
          </p:cNvPr>
          <p:cNvSpPr/>
          <p:nvPr/>
        </p:nvSpPr>
        <p:spPr>
          <a:xfrm>
            <a:off x="4255319" y="5260754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1323473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.telegraphindia.com/library/THE_TELEGRAPH/image/2019/4/a55b8815-0a9d-496a-87fd-bad26a1a1ffd.jpg">
            <a:extLst>
              <a:ext uri="{FF2B5EF4-FFF2-40B4-BE49-F238E27FC236}">
                <a16:creationId xmlns:a16="http://schemas.microsoft.com/office/drawing/2014/main" id="{A51039CE-EA7F-BE41-B6B2-09BEA2A82E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4"/>
          <a:stretch/>
        </p:blipFill>
        <p:spPr bwMode="auto">
          <a:xfrm>
            <a:off x="2950042" y="497197"/>
            <a:ext cx="5750644" cy="606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AF1DCE9-995A-954A-A108-E00AD74319A4}"/>
              </a:ext>
            </a:extLst>
          </p:cNvPr>
          <p:cNvSpPr/>
          <p:nvPr/>
        </p:nvSpPr>
        <p:spPr>
          <a:xfrm>
            <a:off x="6095999" y="6559617"/>
            <a:ext cx="60506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www.telegraphindia.com</a:t>
            </a:r>
            <a:r>
              <a:rPr lang="en-US" sz="1200" dirty="0"/>
              <a:t>/</a:t>
            </a:r>
            <a:r>
              <a:rPr lang="en-US" sz="1200" dirty="0" err="1"/>
              <a:t>india</a:t>
            </a:r>
            <a:r>
              <a:rPr lang="en-US" sz="1200" dirty="0"/>
              <a:t>/</a:t>
            </a:r>
            <a:r>
              <a:rPr lang="en-US" sz="1200" dirty="0" err="1"/>
              <a:t>india</a:t>
            </a:r>
            <a:r>
              <a:rPr lang="en-US" sz="1200" dirty="0"/>
              <a:t>-s-welfare-map-seat-by-seat/</a:t>
            </a:r>
            <a:r>
              <a:rPr lang="en-US" sz="1200" dirty="0" err="1"/>
              <a:t>cid</a:t>
            </a:r>
            <a:r>
              <a:rPr lang="en-US" sz="1200" dirty="0"/>
              <a:t>/1688973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882472C-3316-0E42-B4BD-EC2380BEC617}"/>
              </a:ext>
            </a:extLst>
          </p:cNvPr>
          <p:cNvSpPr/>
          <p:nvPr/>
        </p:nvSpPr>
        <p:spPr>
          <a:xfrm>
            <a:off x="4246293" y="1299846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4483B3A-A5D8-8543-8468-0A62B2E0B7BE}"/>
              </a:ext>
            </a:extLst>
          </p:cNvPr>
          <p:cNvSpPr/>
          <p:nvPr/>
        </p:nvSpPr>
        <p:spPr>
          <a:xfrm>
            <a:off x="4908190" y="4551639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30831E8B-DFC4-7946-8CFF-E353424DB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65101" y="0"/>
            <a:ext cx="726899" cy="55567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349706E-BC27-534D-8345-772F5AC004EC}"/>
              </a:ext>
            </a:extLst>
          </p:cNvPr>
          <p:cNvSpPr txBox="1"/>
          <p:nvPr/>
        </p:nvSpPr>
        <p:spPr>
          <a:xfrm>
            <a:off x="1315231" y="1793453"/>
            <a:ext cx="2716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Largest cities of India 1601</a:t>
            </a:r>
          </a:p>
          <a:p>
            <a:pPr algn="ctr"/>
            <a:r>
              <a:rPr lang="en-US" b="1" dirty="0"/>
              <a:t>(World City Database)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0994293-7B1D-9040-9917-6A3EC361B219}"/>
              </a:ext>
            </a:extLst>
          </p:cNvPr>
          <p:cNvSpPr/>
          <p:nvPr/>
        </p:nvSpPr>
        <p:spPr>
          <a:xfrm>
            <a:off x="6269931" y="3032490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C759227-E5B2-3B4E-A621-2D64E0941D51}"/>
              </a:ext>
            </a:extLst>
          </p:cNvPr>
          <p:cNvSpPr/>
          <p:nvPr/>
        </p:nvSpPr>
        <p:spPr>
          <a:xfrm>
            <a:off x="3773892" y="3466960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48B4897-AC8B-F54C-A266-8DAFF2339012}"/>
              </a:ext>
            </a:extLst>
          </p:cNvPr>
          <p:cNvSpPr/>
          <p:nvPr/>
        </p:nvSpPr>
        <p:spPr>
          <a:xfrm>
            <a:off x="6790458" y="3074145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58BB5B3-BDFD-9C4D-BF05-82AD77D523DE}"/>
              </a:ext>
            </a:extLst>
          </p:cNvPr>
          <p:cNvSpPr/>
          <p:nvPr/>
        </p:nvSpPr>
        <p:spPr>
          <a:xfrm>
            <a:off x="4855377" y="2651859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23D11B5-50CC-BB4F-BE2E-D420E90D87D8}"/>
              </a:ext>
            </a:extLst>
          </p:cNvPr>
          <p:cNvSpPr/>
          <p:nvPr/>
        </p:nvSpPr>
        <p:spPr>
          <a:xfrm>
            <a:off x="6724229" y="3032490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E2FF036-11BD-2945-B7E8-B38473AFF65B}"/>
              </a:ext>
            </a:extLst>
          </p:cNvPr>
          <p:cNvSpPr/>
          <p:nvPr/>
        </p:nvSpPr>
        <p:spPr>
          <a:xfrm>
            <a:off x="3781984" y="3810201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4AF0C16-4A1A-2147-B4F4-EBD1F42271C6}"/>
              </a:ext>
            </a:extLst>
          </p:cNvPr>
          <p:cNvSpPr/>
          <p:nvPr/>
        </p:nvSpPr>
        <p:spPr>
          <a:xfrm>
            <a:off x="4137473" y="4236646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E3A7917-ADA8-F54D-A556-9492010CC375}"/>
              </a:ext>
            </a:extLst>
          </p:cNvPr>
          <p:cNvSpPr/>
          <p:nvPr/>
        </p:nvSpPr>
        <p:spPr>
          <a:xfrm>
            <a:off x="4373147" y="4725184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7237941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.telegraphindia.com/library/THE_TELEGRAPH/image/2019/4/a55b8815-0a9d-496a-87fd-bad26a1a1ffd.jpg">
            <a:extLst>
              <a:ext uri="{FF2B5EF4-FFF2-40B4-BE49-F238E27FC236}">
                <a16:creationId xmlns:a16="http://schemas.microsoft.com/office/drawing/2014/main" id="{A51039CE-EA7F-BE41-B6B2-09BEA2A82E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4"/>
          <a:stretch/>
        </p:blipFill>
        <p:spPr bwMode="auto">
          <a:xfrm>
            <a:off x="2950042" y="497197"/>
            <a:ext cx="5750644" cy="606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AF1DCE9-995A-954A-A108-E00AD74319A4}"/>
              </a:ext>
            </a:extLst>
          </p:cNvPr>
          <p:cNvSpPr/>
          <p:nvPr/>
        </p:nvSpPr>
        <p:spPr>
          <a:xfrm>
            <a:off x="6095999" y="6559617"/>
            <a:ext cx="60506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www.telegraphindia.com</a:t>
            </a:r>
            <a:r>
              <a:rPr lang="en-US" sz="1200" dirty="0"/>
              <a:t>/</a:t>
            </a:r>
            <a:r>
              <a:rPr lang="en-US" sz="1200" dirty="0" err="1"/>
              <a:t>india</a:t>
            </a:r>
            <a:r>
              <a:rPr lang="en-US" sz="1200" dirty="0"/>
              <a:t>/</a:t>
            </a:r>
            <a:r>
              <a:rPr lang="en-US" sz="1200" dirty="0" err="1"/>
              <a:t>india</a:t>
            </a:r>
            <a:r>
              <a:rPr lang="en-US" sz="1200" dirty="0"/>
              <a:t>-s-welfare-map-seat-by-seat/</a:t>
            </a:r>
            <a:r>
              <a:rPr lang="en-US" sz="1200" dirty="0" err="1"/>
              <a:t>cid</a:t>
            </a:r>
            <a:r>
              <a:rPr lang="en-US" sz="1200" dirty="0"/>
              <a:t>/1688973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30831E8B-DFC4-7946-8CFF-E353424DB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65101" y="0"/>
            <a:ext cx="726899" cy="55567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349706E-BC27-534D-8345-772F5AC004EC}"/>
              </a:ext>
            </a:extLst>
          </p:cNvPr>
          <p:cNvSpPr txBox="1"/>
          <p:nvPr/>
        </p:nvSpPr>
        <p:spPr>
          <a:xfrm>
            <a:off x="1315231" y="1793453"/>
            <a:ext cx="2716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Largest cities of </a:t>
            </a:r>
            <a:r>
              <a:rPr lang="en-US" b="1"/>
              <a:t>India 1501</a:t>
            </a:r>
            <a:endParaRPr lang="en-US" b="1" dirty="0"/>
          </a:p>
          <a:p>
            <a:pPr algn="ctr"/>
            <a:r>
              <a:rPr lang="en-US" b="1" dirty="0"/>
              <a:t>(World City Database)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0994293-7B1D-9040-9917-6A3EC361B219}"/>
              </a:ext>
            </a:extLst>
          </p:cNvPr>
          <p:cNvSpPr/>
          <p:nvPr/>
        </p:nvSpPr>
        <p:spPr>
          <a:xfrm>
            <a:off x="6269931" y="3032490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C759227-E5B2-3B4E-A621-2D64E0941D51}"/>
              </a:ext>
            </a:extLst>
          </p:cNvPr>
          <p:cNvSpPr/>
          <p:nvPr/>
        </p:nvSpPr>
        <p:spPr>
          <a:xfrm>
            <a:off x="3773892" y="3466960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48B4897-AC8B-F54C-A266-8DAFF2339012}"/>
              </a:ext>
            </a:extLst>
          </p:cNvPr>
          <p:cNvSpPr/>
          <p:nvPr/>
        </p:nvSpPr>
        <p:spPr>
          <a:xfrm>
            <a:off x="6790458" y="3074145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E3A7917-ADA8-F54D-A556-9492010CC375}"/>
              </a:ext>
            </a:extLst>
          </p:cNvPr>
          <p:cNvSpPr/>
          <p:nvPr/>
        </p:nvSpPr>
        <p:spPr>
          <a:xfrm>
            <a:off x="4496240" y="4962577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4933348-CC68-DD40-BCB5-600D74A5DD31}"/>
              </a:ext>
            </a:extLst>
          </p:cNvPr>
          <p:cNvSpPr/>
          <p:nvPr/>
        </p:nvSpPr>
        <p:spPr>
          <a:xfrm>
            <a:off x="6412471" y="4018239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298093A-C0BC-9D46-9057-33863934D7BF}"/>
              </a:ext>
            </a:extLst>
          </p:cNvPr>
          <p:cNvSpPr/>
          <p:nvPr/>
        </p:nvSpPr>
        <p:spPr>
          <a:xfrm>
            <a:off x="4639831" y="2376291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56146B9-5141-2744-9283-3484422C1EA7}"/>
              </a:ext>
            </a:extLst>
          </p:cNvPr>
          <p:cNvSpPr/>
          <p:nvPr/>
        </p:nvSpPr>
        <p:spPr>
          <a:xfrm>
            <a:off x="4512977" y="4595599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77708E4-4164-0D47-A333-475E9B78401A}"/>
              </a:ext>
            </a:extLst>
          </p:cNvPr>
          <p:cNvSpPr/>
          <p:nvPr/>
        </p:nvSpPr>
        <p:spPr>
          <a:xfrm>
            <a:off x="3904617" y="4206069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5CFED79-769D-554B-97A0-07D55015674B}"/>
              </a:ext>
            </a:extLst>
          </p:cNvPr>
          <p:cNvSpPr/>
          <p:nvPr/>
        </p:nvSpPr>
        <p:spPr>
          <a:xfrm>
            <a:off x="4798031" y="3200999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FD2A4E3-83FF-0C45-9D76-7408CCF42660}"/>
              </a:ext>
            </a:extLst>
          </p:cNvPr>
          <p:cNvSpPr/>
          <p:nvPr/>
        </p:nvSpPr>
        <p:spPr>
          <a:xfrm>
            <a:off x="4337979" y="3530387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4557256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.telegraphindia.com/library/THE_TELEGRAPH/image/2019/4/a55b8815-0a9d-496a-87fd-bad26a1a1ffd.jpg">
            <a:extLst>
              <a:ext uri="{FF2B5EF4-FFF2-40B4-BE49-F238E27FC236}">
                <a16:creationId xmlns:a16="http://schemas.microsoft.com/office/drawing/2014/main" id="{A51039CE-EA7F-BE41-B6B2-09BEA2A82E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4"/>
          <a:stretch/>
        </p:blipFill>
        <p:spPr bwMode="auto">
          <a:xfrm>
            <a:off x="2950042" y="497197"/>
            <a:ext cx="5750644" cy="606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AF1DCE9-995A-954A-A108-E00AD74319A4}"/>
              </a:ext>
            </a:extLst>
          </p:cNvPr>
          <p:cNvSpPr/>
          <p:nvPr/>
        </p:nvSpPr>
        <p:spPr>
          <a:xfrm>
            <a:off x="6095999" y="6559617"/>
            <a:ext cx="60506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www.telegraphindia.com</a:t>
            </a:r>
            <a:r>
              <a:rPr lang="en-US" sz="1200" dirty="0"/>
              <a:t>/</a:t>
            </a:r>
            <a:r>
              <a:rPr lang="en-US" sz="1200" dirty="0" err="1"/>
              <a:t>india</a:t>
            </a:r>
            <a:r>
              <a:rPr lang="en-US" sz="1200" dirty="0"/>
              <a:t>/</a:t>
            </a:r>
            <a:r>
              <a:rPr lang="en-US" sz="1200" dirty="0" err="1"/>
              <a:t>india</a:t>
            </a:r>
            <a:r>
              <a:rPr lang="en-US" sz="1200" dirty="0"/>
              <a:t>-s-welfare-map-seat-by-seat/</a:t>
            </a:r>
            <a:r>
              <a:rPr lang="en-US" sz="1200" dirty="0" err="1"/>
              <a:t>cid</a:t>
            </a:r>
            <a:r>
              <a:rPr lang="en-US" sz="1200" dirty="0"/>
              <a:t>/1688973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30831E8B-DFC4-7946-8CFF-E353424DB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65101" y="0"/>
            <a:ext cx="726899" cy="55567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349706E-BC27-534D-8345-772F5AC004EC}"/>
              </a:ext>
            </a:extLst>
          </p:cNvPr>
          <p:cNvSpPr txBox="1"/>
          <p:nvPr/>
        </p:nvSpPr>
        <p:spPr>
          <a:xfrm>
            <a:off x="1315231" y="1793453"/>
            <a:ext cx="2716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Largest cities of India 1001</a:t>
            </a:r>
          </a:p>
          <a:p>
            <a:pPr algn="ctr"/>
            <a:r>
              <a:rPr lang="en-US" b="1" dirty="0"/>
              <a:t>(World City Database)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0994293-7B1D-9040-9917-6A3EC361B219}"/>
              </a:ext>
            </a:extLst>
          </p:cNvPr>
          <p:cNvSpPr/>
          <p:nvPr/>
        </p:nvSpPr>
        <p:spPr>
          <a:xfrm>
            <a:off x="6269931" y="3032490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C759227-E5B2-3B4E-A621-2D64E0941D51}"/>
              </a:ext>
            </a:extLst>
          </p:cNvPr>
          <p:cNvSpPr/>
          <p:nvPr/>
        </p:nvSpPr>
        <p:spPr>
          <a:xfrm>
            <a:off x="3682452" y="3341080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238F93D-84BB-0B46-B2C4-852DBF998CBB}"/>
              </a:ext>
            </a:extLst>
          </p:cNvPr>
          <p:cNvSpPr/>
          <p:nvPr/>
        </p:nvSpPr>
        <p:spPr>
          <a:xfrm>
            <a:off x="5206999" y="2680397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2A5FDF8-D9DE-3C41-8FA7-51BE7CEF1391}"/>
              </a:ext>
            </a:extLst>
          </p:cNvPr>
          <p:cNvSpPr/>
          <p:nvPr/>
        </p:nvSpPr>
        <p:spPr>
          <a:xfrm>
            <a:off x="5143572" y="5474556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B0CF2F4-AC0A-8743-BA64-11B37CCC551C}"/>
              </a:ext>
            </a:extLst>
          </p:cNvPr>
          <p:cNvSpPr/>
          <p:nvPr/>
        </p:nvSpPr>
        <p:spPr>
          <a:xfrm>
            <a:off x="5752206" y="3057890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4843C13-247C-E347-8712-83432DE8B626}"/>
              </a:ext>
            </a:extLst>
          </p:cNvPr>
          <p:cNvSpPr/>
          <p:nvPr/>
        </p:nvSpPr>
        <p:spPr>
          <a:xfrm>
            <a:off x="4360760" y="3479805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9D4F35C-A225-A643-AE2E-94F49E0C6393}"/>
              </a:ext>
            </a:extLst>
          </p:cNvPr>
          <p:cNvSpPr/>
          <p:nvPr/>
        </p:nvSpPr>
        <p:spPr>
          <a:xfrm>
            <a:off x="3305463" y="3874133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0BFAB2D-BF66-574F-A2E5-CE7B06FA88AA}"/>
              </a:ext>
            </a:extLst>
          </p:cNvPr>
          <p:cNvSpPr/>
          <p:nvPr/>
        </p:nvSpPr>
        <p:spPr>
          <a:xfrm>
            <a:off x="4360760" y="4894837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523C484-9A7D-3743-A84F-B5649B24F435}"/>
              </a:ext>
            </a:extLst>
          </p:cNvPr>
          <p:cNvSpPr/>
          <p:nvPr/>
        </p:nvSpPr>
        <p:spPr>
          <a:xfrm>
            <a:off x="4792563" y="5972013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429399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https://upload.wikimedia.org/wikipedia/commons/7/7e/The_Barge_Of_The_Maharaja_Of_Benares_ca_1883.jpg">
            <a:extLst>
              <a:ext uri="{FF2B5EF4-FFF2-40B4-BE49-F238E27FC236}">
                <a16:creationId xmlns:a16="http://schemas.microsoft.com/office/drawing/2014/main" id="{DEED0578-4BCA-5840-8964-601608C68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" y="5187574"/>
            <a:ext cx="2446057" cy="166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upload.wikimedia.org/wikipedia/commons/c/c7/Edwin_Lord_Weeks_-_The_Taj_Mahal_-_Walters_37316.jpg">
            <a:extLst>
              <a:ext uri="{FF2B5EF4-FFF2-40B4-BE49-F238E27FC236}">
                <a16:creationId xmlns:a16="http://schemas.microsoft.com/office/drawing/2014/main" id="{66655C97-8445-A14C-A65F-4BE0CC0B29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" b="-1"/>
          <a:stretch/>
        </p:blipFill>
        <p:spPr bwMode="auto">
          <a:xfrm>
            <a:off x="-4402" y="520947"/>
            <a:ext cx="2454159" cy="162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Palace">
            <a:extLst>
              <a:ext uri="{FF2B5EF4-FFF2-40B4-BE49-F238E27FC236}">
                <a16:creationId xmlns:a16="http://schemas.microsoft.com/office/drawing/2014/main" id="{E227B02A-4ADF-1747-9D9C-B58A7E67E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" y="3792639"/>
            <a:ext cx="2442701" cy="140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Kanpur City Painting">
            <a:extLst>
              <a:ext uri="{FF2B5EF4-FFF2-40B4-BE49-F238E27FC236}">
                <a16:creationId xmlns:a16="http://schemas.microsoft.com/office/drawing/2014/main" id="{B110643A-4AAA-2B4A-8490-6AF0B61F5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" y="2149188"/>
            <a:ext cx="2442701" cy="165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tatic.telegraphindia.com/library/THE_TELEGRAPH/image/2019/4/a55b8815-0a9d-496a-87fd-bad26a1a1ffd.jpg">
            <a:extLst>
              <a:ext uri="{FF2B5EF4-FFF2-40B4-BE49-F238E27FC236}">
                <a16:creationId xmlns:a16="http://schemas.microsoft.com/office/drawing/2014/main" id="{A51039CE-EA7F-BE41-B6B2-09BEA2A82E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duotone>
              <a:srgbClr val="E7E6E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4"/>
          <a:stretch/>
        </p:blipFill>
        <p:spPr bwMode="auto">
          <a:xfrm>
            <a:off x="2950042" y="520947"/>
            <a:ext cx="5750644" cy="606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AF1DCE9-995A-954A-A108-E00AD74319A4}"/>
              </a:ext>
            </a:extLst>
          </p:cNvPr>
          <p:cNvSpPr/>
          <p:nvPr/>
        </p:nvSpPr>
        <p:spPr>
          <a:xfrm>
            <a:off x="6095999" y="6559617"/>
            <a:ext cx="60506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www.telegraphindia.com</a:t>
            </a:r>
            <a:r>
              <a:rPr lang="en-US" sz="1200" dirty="0"/>
              <a:t>/</a:t>
            </a:r>
            <a:r>
              <a:rPr lang="en-US" sz="1200" dirty="0" err="1"/>
              <a:t>india</a:t>
            </a:r>
            <a:r>
              <a:rPr lang="en-US" sz="1200" dirty="0"/>
              <a:t>/</a:t>
            </a:r>
            <a:r>
              <a:rPr lang="en-US" sz="1200" dirty="0" err="1"/>
              <a:t>india</a:t>
            </a:r>
            <a:r>
              <a:rPr lang="en-US" sz="1200" dirty="0"/>
              <a:t>-s-welfare-map-seat-by-seat/</a:t>
            </a:r>
            <a:r>
              <a:rPr lang="en-US" sz="1200" dirty="0" err="1"/>
              <a:t>cid</a:t>
            </a:r>
            <a:r>
              <a:rPr lang="en-US" sz="1200" dirty="0"/>
              <a:t>/1688973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CFB1DF0-CEAC-2F41-BF09-464F8C5D6B04}"/>
              </a:ext>
            </a:extLst>
          </p:cNvPr>
          <p:cNvSpPr/>
          <p:nvPr/>
        </p:nvSpPr>
        <p:spPr>
          <a:xfrm>
            <a:off x="3808334" y="4287863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882472C-3316-0E42-B4BD-EC2380BEC617}"/>
              </a:ext>
            </a:extLst>
          </p:cNvPr>
          <p:cNvSpPr/>
          <p:nvPr/>
        </p:nvSpPr>
        <p:spPr>
          <a:xfrm>
            <a:off x="4639831" y="2400041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A302B55-13F9-B04E-82D6-07E3756AFB7C}"/>
              </a:ext>
            </a:extLst>
          </p:cNvPr>
          <p:cNvSpPr/>
          <p:nvPr/>
        </p:nvSpPr>
        <p:spPr>
          <a:xfrm>
            <a:off x="6825938" y="3611407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2D7ECD-AAFE-5744-8B6B-53436482B137}"/>
              </a:ext>
            </a:extLst>
          </p:cNvPr>
          <p:cNvSpPr/>
          <p:nvPr/>
        </p:nvSpPr>
        <p:spPr>
          <a:xfrm>
            <a:off x="5213266" y="5468999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4483B3A-A5D8-8543-8468-0A62B2E0B7BE}"/>
              </a:ext>
            </a:extLst>
          </p:cNvPr>
          <p:cNvSpPr/>
          <p:nvPr/>
        </p:nvSpPr>
        <p:spPr>
          <a:xfrm>
            <a:off x="4908190" y="4575389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35653E9-60F8-E24E-8635-D036D6CB2B7F}"/>
              </a:ext>
            </a:extLst>
          </p:cNvPr>
          <p:cNvSpPr/>
          <p:nvPr/>
        </p:nvSpPr>
        <p:spPr>
          <a:xfrm>
            <a:off x="3773892" y="3490710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DA97BA9-2605-0A47-B148-43CA7E09E523}"/>
              </a:ext>
            </a:extLst>
          </p:cNvPr>
          <p:cNvSpPr/>
          <p:nvPr/>
        </p:nvSpPr>
        <p:spPr>
          <a:xfrm>
            <a:off x="5366294" y="2752315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F970D66-C63C-674D-9377-39BB093175D2}"/>
              </a:ext>
            </a:extLst>
          </p:cNvPr>
          <p:cNvSpPr/>
          <p:nvPr/>
        </p:nvSpPr>
        <p:spPr>
          <a:xfrm>
            <a:off x="5752206" y="3081640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7ABDDE8-454C-6342-AA51-077C17400AD5}"/>
              </a:ext>
            </a:extLst>
          </p:cNvPr>
          <p:cNvSpPr/>
          <p:nvPr/>
        </p:nvSpPr>
        <p:spPr>
          <a:xfrm>
            <a:off x="5245633" y="2844532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1661B8C-D35F-7349-B10B-F0E46FA9B8C1}"/>
              </a:ext>
            </a:extLst>
          </p:cNvPr>
          <p:cNvSpPr/>
          <p:nvPr/>
        </p:nvSpPr>
        <p:spPr>
          <a:xfrm>
            <a:off x="4855377" y="2675609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59399B-DD00-B743-AC17-F8AE20B8FF85}"/>
              </a:ext>
            </a:extLst>
          </p:cNvPr>
          <p:cNvSpPr txBox="1"/>
          <p:nvPr/>
        </p:nvSpPr>
        <p:spPr>
          <a:xfrm>
            <a:off x="6992979" y="3893435"/>
            <a:ext cx="48536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At the dawn of 1900s, 4 out of top 10 Indian cities- Agra, Kanpur, Lucknow and Varanasi were in the region. Kanpur and Lucknow were still among top 10 in 1991.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30831E8B-DFC4-7946-8CFF-E353424DBF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465101" y="0"/>
            <a:ext cx="726899" cy="55567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349706E-BC27-534D-8345-772F5AC004EC}"/>
              </a:ext>
            </a:extLst>
          </p:cNvPr>
          <p:cNvSpPr txBox="1"/>
          <p:nvPr/>
        </p:nvSpPr>
        <p:spPr>
          <a:xfrm>
            <a:off x="7342653" y="1361411"/>
            <a:ext cx="2716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Largest cities of India 1901</a:t>
            </a:r>
          </a:p>
          <a:p>
            <a:pPr algn="ctr"/>
            <a:r>
              <a:rPr lang="en-US" b="1" dirty="0"/>
              <a:t>(Census 1901)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03A9EC-2D34-3844-A0BD-03B52C4A53E5}"/>
              </a:ext>
            </a:extLst>
          </p:cNvPr>
          <p:cNvSpPr txBox="1"/>
          <p:nvPr/>
        </p:nvSpPr>
        <p:spPr>
          <a:xfrm>
            <a:off x="0" y="2927"/>
            <a:ext cx="11465101" cy="523220"/>
          </a:xfrm>
          <a:prstGeom prst="rect">
            <a:avLst/>
          </a:prstGeom>
          <a:solidFill>
            <a:srgbClr val="F5BA7B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DIAGNOSIS: Hindi heartland was home to large globally renowned cities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DF6050-4EAF-7549-9618-4434DF49E847}"/>
              </a:ext>
            </a:extLst>
          </p:cNvPr>
          <p:cNvSpPr txBox="1"/>
          <p:nvPr/>
        </p:nvSpPr>
        <p:spPr>
          <a:xfrm>
            <a:off x="6952792" y="3536334"/>
            <a:ext cx="8170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1. Kolkata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568E41-13C6-CD4E-9599-1221C7382FB8}"/>
              </a:ext>
            </a:extLst>
          </p:cNvPr>
          <p:cNvSpPr txBox="1"/>
          <p:nvPr/>
        </p:nvSpPr>
        <p:spPr>
          <a:xfrm>
            <a:off x="5276693" y="5393926"/>
            <a:ext cx="8627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3. Chennai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AFB6A34-323F-DC45-98C2-47B9C3084CE0}"/>
              </a:ext>
            </a:extLst>
          </p:cNvPr>
          <p:cNvSpPr txBox="1"/>
          <p:nvPr/>
        </p:nvSpPr>
        <p:spPr>
          <a:xfrm>
            <a:off x="5235971" y="2455294"/>
            <a:ext cx="908903" cy="27699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200" b="1" dirty="0"/>
              <a:t>5. Lucknow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C5F973-1C10-2A40-A46F-D3F86F13C463}"/>
              </a:ext>
            </a:extLst>
          </p:cNvPr>
          <p:cNvSpPr txBox="1"/>
          <p:nvPr/>
        </p:nvSpPr>
        <p:spPr>
          <a:xfrm>
            <a:off x="4477978" y="4724794"/>
            <a:ext cx="1037143" cy="27699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200" b="1" dirty="0"/>
              <a:t>4. Hyderabad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095F947-2801-404E-AD56-44FEEDF083F4}"/>
              </a:ext>
            </a:extLst>
          </p:cNvPr>
          <p:cNvSpPr txBox="1"/>
          <p:nvPr/>
        </p:nvSpPr>
        <p:spPr>
          <a:xfrm>
            <a:off x="3005019" y="4212790"/>
            <a:ext cx="880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2. Mumbai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AB84E81-64C0-1E43-A5FC-82D4427CC709}"/>
              </a:ext>
            </a:extLst>
          </p:cNvPr>
          <p:cNvSpPr txBox="1"/>
          <p:nvPr/>
        </p:nvSpPr>
        <p:spPr>
          <a:xfrm>
            <a:off x="3277161" y="3210519"/>
            <a:ext cx="1119217" cy="27699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200" b="1" dirty="0"/>
              <a:t>8. Ahmedabad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8303118-71D5-054D-98CB-58BAC2EE968B}"/>
              </a:ext>
            </a:extLst>
          </p:cNvPr>
          <p:cNvSpPr txBox="1"/>
          <p:nvPr/>
        </p:nvSpPr>
        <p:spPr>
          <a:xfrm>
            <a:off x="4372333" y="2108763"/>
            <a:ext cx="675185" cy="27699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200" b="1" dirty="0"/>
              <a:t>7. Delhi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569E04D-28F5-394F-B5D5-AA0BB22A2F93}"/>
              </a:ext>
            </a:extLst>
          </p:cNvPr>
          <p:cNvSpPr txBox="1"/>
          <p:nvPr/>
        </p:nvSpPr>
        <p:spPr>
          <a:xfrm>
            <a:off x="5639628" y="3203265"/>
            <a:ext cx="882934" cy="27699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200" b="1" dirty="0"/>
              <a:t>6. Varanasi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CD9B1BD-6694-F042-A097-412A6E3A0429}"/>
              </a:ext>
            </a:extLst>
          </p:cNvPr>
          <p:cNvSpPr txBox="1"/>
          <p:nvPr/>
        </p:nvSpPr>
        <p:spPr>
          <a:xfrm>
            <a:off x="4903044" y="2973314"/>
            <a:ext cx="803105" cy="27699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200" b="1" dirty="0"/>
              <a:t>9. Kanpur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01C134E-5315-A946-85AA-5C942C442C7E}"/>
              </a:ext>
            </a:extLst>
          </p:cNvPr>
          <p:cNvSpPr txBox="1"/>
          <p:nvPr/>
        </p:nvSpPr>
        <p:spPr>
          <a:xfrm>
            <a:off x="4200309" y="2773934"/>
            <a:ext cx="711862" cy="27699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200" b="1" dirty="0"/>
              <a:t>10. Agra</a:t>
            </a:r>
          </a:p>
        </p:txBody>
      </p:sp>
    </p:spTree>
    <p:extLst>
      <p:ext uri="{BB962C8B-B14F-4D97-AF65-F5344CB8AC3E}">
        <p14:creationId xmlns:p14="http://schemas.microsoft.com/office/powerpoint/2010/main" val="177568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.telegraphindia.com/library/THE_TELEGRAPH/image/2019/4/a55b8815-0a9d-496a-87fd-bad26a1a1ffd.jpg">
            <a:extLst>
              <a:ext uri="{FF2B5EF4-FFF2-40B4-BE49-F238E27FC236}">
                <a16:creationId xmlns:a16="http://schemas.microsoft.com/office/drawing/2014/main" id="{A51039CE-EA7F-BE41-B6B2-09BEA2A82E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24"/>
          <a:stretch/>
        </p:blipFill>
        <p:spPr bwMode="auto">
          <a:xfrm>
            <a:off x="2950042" y="520947"/>
            <a:ext cx="5750644" cy="606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AF1DCE9-995A-954A-A108-E00AD74319A4}"/>
              </a:ext>
            </a:extLst>
          </p:cNvPr>
          <p:cNvSpPr/>
          <p:nvPr/>
        </p:nvSpPr>
        <p:spPr>
          <a:xfrm>
            <a:off x="6095999" y="6559617"/>
            <a:ext cx="60506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www.telegraphindia.com</a:t>
            </a:r>
            <a:r>
              <a:rPr lang="en-US" sz="1200" dirty="0"/>
              <a:t>/</a:t>
            </a:r>
            <a:r>
              <a:rPr lang="en-US" sz="1200" dirty="0" err="1"/>
              <a:t>india</a:t>
            </a:r>
            <a:r>
              <a:rPr lang="en-US" sz="1200" dirty="0"/>
              <a:t>/</a:t>
            </a:r>
            <a:r>
              <a:rPr lang="en-US" sz="1200" dirty="0" err="1"/>
              <a:t>india</a:t>
            </a:r>
            <a:r>
              <a:rPr lang="en-US" sz="1200" dirty="0"/>
              <a:t>-s-welfare-map-seat-by-seat/</a:t>
            </a:r>
            <a:r>
              <a:rPr lang="en-US" sz="1200" dirty="0" err="1"/>
              <a:t>cid</a:t>
            </a:r>
            <a:r>
              <a:rPr lang="en-US" sz="1200" dirty="0"/>
              <a:t>/1688973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CFB1DF0-CEAC-2F41-BF09-464F8C5D6B04}"/>
              </a:ext>
            </a:extLst>
          </p:cNvPr>
          <p:cNvSpPr/>
          <p:nvPr/>
        </p:nvSpPr>
        <p:spPr>
          <a:xfrm>
            <a:off x="3808334" y="4287863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882472C-3316-0E42-B4BD-EC2380BEC617}"/>
              </a:ext>
            </a:extLst>
          </p:cNvPr>
          <p:cNvSpPr/>
          <p:nvPr/>
        </p:nvSpPr>
        <p:spPr>
          <a:xfrm>
            <a:off x="4639831" y="2400041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A302B55-13F9-B04E-82D6-07E3756AFB7C}"/>
              </a:ext>
            </a:extLst>
          </p:cNvPr>
          <p:cNvSpPr/>
          <p:nvPr/>
        </p:nvSpPr>
        <p:spPr>
          <a:xfrm>
            <a:off x="6825938" y="3611407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2D7ECD-AAFE-5744-8B6B-53436482B137}"/>
              </a:ext>
            </a:extLst>
          </p:cNvPr>
          <p:cNvSpPr/>
          <p:nvPr/>
        </p:nvSpPr>
        <p:spPr>
          <a:xfrm>
            <a:off x="5213266" y="5468999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6AB53B6-6683-1447-A1C4-7CE7A72DFA36}"/>
              </a:ext>
            </a:extLst>
          </p:cNvPr>
          <p:cNvSpPr/>
          <p:nvPr/>
        </p:nvSpPr>
        <p:spPr>
          <a:xfrm>
            <a:off x="4703258" y="5468999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4483B3A-A5D8-8543-8468-0A62B2E0B7BE}"/>
              </a:ext>
            </a:extLst>
          </p:cNvPr>
          <p:cNvSpPr/>
          <p:nvPr/>
        </p:nvSpPr>
        <p:spPr>
          <a:xfrm>
            <a:off x="4908190" y="4575389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35653E9-60F8-E24E-8635-D036D6CB2B7F}"/>
              </a:ext>
            </a:extLst>
          </p:cNvPr>
          <p:cNvSpPr/>
          <p:nvPr/>
        </p:nvSpPr>
        <p:spPr>
          <a:xfrm>
            <a:off x="3773892" y="3490710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433BD80-D439-5445-B31A-89A1277C9C7C}"/>
              </a:ext>
            </a:extLst>
          </p:cNvPr>
          <p:cNvSpPr/>
          <p:nvPr/>
        </p:nvSpPr>
        <p:spPr>
          <a:xfrm>
            <a:off x="3995075" y="4371873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F833906-2148-844E-AA51-EA561B54821B}"/>
              </a:ext>
            </a:extLst>
          </p:cNvPr>
          <p:cNvSpPr/>
          <p:nvPr/>
        </p:nvSpPr>
        <p:spPr>
          <a:xfrm>
            <a:off x="3781984" y="3833951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CA34DDA-BB57-694C-8F7E-1937C78AE6A7}"/>
              </a:ext>
            </a:extLst>
          </p:cNvPr>
          <p:cNvSpPr/>
          <p:nvPr/>
        </p:nvSpPr>
        <p:spPr>
          <a:xfrm>
            <a:off x="4351124" y="2752315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AF667A-9358-E44E-AA55-7608B509B445}"/>
              </a:ext>
            </a:extLst>
          </p:cNvPr>
          <p:cNvSpPr txBox="1"/>
          <p:nvPr/>
        </p:nvSpPr>
        <p:spPr>
          <a:xfrm>
            <a:off x="6952792" y="3536334"/>
            <a:ext cx="8170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3. Kolkata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57303E-1D87-794D-85F3-7657CF65BD75}"/>
              </a:ext>
            </a:extLst>
          </p:cNvPr>
          <p:cNvSpPr txBox="1"/>
          <p:nvPr/>
        </p:nvSpPr>
        <p:spPr>
          <a:xfrm>
            <a:off x="5276693" y="5393926"/>
            <a:ext cx="8627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4. Chennai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A1A64A-D1E6-534E-94BD-96734676366E}"/>
              </a:ext>
            </a:extLst>
          </p:cNvPr>
          <p:cNvSpPr txBox="1"/>
          <p:nvPr/>
        </p:nvSpPr>
        <p:spPr>
          <a:xfrm>
            <a:off x="4244411" y="5177829"/>
            <a:ext cx="993157" cy="27699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200" b="1" dirty="0"/>
              <a:t>5. Bengaluru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546792-2D00-E644-AF41-91353C4BBBC0}"/>
              </a:ext>
            </a:extLst>
          </p:cNvPr>
          <p:cNvSpPr txBox="1"/>
          <p:nvPr/>
        </p:nvSpPr>
        <p:spPr>
          <a:xfrm>
            <a:off x="4477978" y="4724794"/>
            <a:ext cx="1037143" cy="27699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200" b="1" dirty="0"/>
              <a:t>6. Hyderabad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DCB518-A916-574C-BF0D-2005B2C771F6}"/>
              </a:ext>
            </a:extLst>
          </p:cNvPr>
          <p:cNvSpPr txBox="1"/>
          <p:nvPr/>
        </p:nvSpPr>
        <p:spPr>
          <a:xfrm>
            <a:off x="3005019" y="4212790"/>
            <a:ext cx="880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1. Mumbai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6D97F8-9799-2146-B5C4-0E19AEE680A0}"/>
              </a:ext>
            </a:extLst>
          </p:cNvPr>
          <p:cNvSpPr txBox="1"/>
          <p:nvPr/>
        </p:nvSpPr>
        <p:spPr>
          <a:xfrm>
            <a:off x="3277161" y="3210519"/>
            <a:ext cx="1119217" cy="27699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200" b="1" dirty="0"/>
              <a:t>7. Ahmedabad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0788C0-1B0A-AD41-80A5-BB715A42F214}"/>
              </a:ext>
            </a:extLst>
          </p:cNvPr>
          <p:cNvSpPr txBox="1"/>
          <p:nvPr/>
        </p:nvSpPr>
        <p:spPr>
          <a:xfrm>
            <a:off x="3935421" y="3768331"/>
            <a:ext cx="673582" cy="27699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200" b="1" dirty="0"/>
              <a:t>9. Surat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DC2782-907A-DF45-B65A-70EBED9AA7FF}"/>
              </a:ext>
            </a:extLst>
          </p:cNvPr>
          <p:cNvSpPr txBox="1"/>
          <p:nvPr/>
        </p:nvSpPr>
        <p:spPr>
          <a:xfrm>
            <a:off x="3808334" y="4500316"/>
            <a:ext cx="665567" cy="27699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200" b="1" dirty="0"/>
              <a:t>8. Pune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E9118F-1F87-914D-B69C-F31F1A5C11B0}"/>
              </a:ext>
            </a:extLst>
          </p:cNvPr>
          <p:cNvSpPr txBox="1"/>
          <p:nvPr/>
        </p:nvSpPr>
        <p:spPr>
          <a:xfrm>
            <a:off x="4372333" y="2108763"/>
            <a:ext cx="675185" cy="27699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200" b="1" dirty="0"/>
              <a:t>2. Delhi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54C06E-D0E8-AA42-BD9B-0B8CE48CE275}"/>
              </a:ext>
            </a:extLst>
          </p:cNvPr>
          <p:cNvSpPr txBox="1"/>
          <p:nvPr/>
        </p:nvSpPr>
        <p:spPr>
          <a:xfrm>
            <a:off x="4016497" y="2889696"/>
            <a:ext cx="805029" cy="27699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200" b="1" dirty="0"/>
              <a:t>10. Jaipur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24CA14D-9F56-F941-84C5-A4ABF809A8E6}"/>
              </a:ext>
            </a:extLst>
          </p:cNvPr>
          <p:cNvSpPr/>
          <p:nvPr/>
        </p:nvSpPr>
        <p:spPr>
          <a:xfrm>
            <a:off x="4492831" y="2338032"/>
            <a:ext cx="2086604" cy="208660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27023CD-34A3-204A-9A40-284937E67399}"/>
              </a:ext>
            </a:extLst>
          </p:cNvPr>
          <p:cNvSpPr txBox="1"/>
          <p:nvPr/>
        </p:nvSpPr>
        <p:spPr>
          <a:xfrm>
            <a:off x="6992979" y="3893435"/>
            <a:ext cx="46577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Cities of the region have failed to grow relatively since 1991, with has led to a “metropolis vacuum” in the region.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2E5289D7-24FF-4241-AA2E-E7B7141639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65101" y="0"/>
            <a:ext cx="726899" cy="55567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1D173E4-2332-C740-925E-BB28C3E6F03F}"/>
              </a:ext>
            </a:extLst>
          </p:cNvPr>
          <p:cNvSpPr txBox="1"/>
          <p:nvPr/>
        </p:nvSpPr>
        <p:spPr>
          <a:xfrm>
            <a:off x="-1" y="5473"/>
            <a:ext cx="11465101" cy="523220"/>
          </a:xfrm>
          <a:prstGeom prst="rect">
            <a:avLst/>
          </a:prstGeom>
          <a:solidFill>
            <a:srgbClr val="F5BA7B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DIAGNOSIS: Region faces a metropolis vacuum and losing global relevance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174E3A-24EF-4341-8AC1-F2685D14E3B6}"/>
              </a:ext>
            </a:extLst>
          </p:cNvPr>
          <p:cNvSpPr txBox="1"/>
          <p:nvPr/>
        </p:nvSpPr>
        <p:spPr>
          <a:xfrm>
            <a:off x="7342653" y="1361411"/>
            <a:ext cx="2716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Largest cities of India 2011</a:t>
            </a:r>
          </a:p>
          <a:p>
            <a:pPr algn="ctr"/>
            <a:r>
              <a:rPr lang="en-US" b="1" dirty="0"/>
              <a:t>(Census 2011)</a:t>
            </a:r>
          </a:p>
        </p:txBody>
      </p:sp>
    </p:spTree>
    <p:extLst>
      <p:ext uri="{BB962C8B-B14F-4D97-AF65-F5344CB8AC3E}">
        <p14:creationId xmlns:p14="http://schemas.microsoft.com/office/powerpoint/2010/main" val="146547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https://static.telegraphindia.com/library/THE_TELEGRAPH/image/2019/4/a55b8815-0a9d-496a-87fd-bad26a1a1ffd.jpg">
            <a:extLst>
              <a:ext uri="{FF2B5EF4-FFF2-40B4-BE49-F238E27FC236}">
                <a16:creationId xmlns:a16="http://schemas.microsoft.com/office/drawing/2014/main" id="{089EC257-A035-894D-A43B-1F4E0AC6E5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4"/>
          <a:stretch/>
        </p:blipFill>
        <p:spPr bwMode="auto">
          <a:xfrm>
            <a:off x="2950042" y="520947"/>
            <a:ext cx="5750644" cy="606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A74387-41A0-0E41-B907-4653A52587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4" t="7005" r="1437" b="678"/>
          <a:stretch/>
        </p:blipFill>
        <p:spPr>
          <a:xfrm>
            <a:off x="34290" y="493236"/>
            <a:ext cx="2957965" cy="633108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AF1DCE9-995A-954A-A108-E00AD74319A4}"/>
              </a:ext>
            </a:extLst>
          </p:cNvPr>
          <p:cNvSpPr/>
          <p:nvPr/>
        </p:nvSpPr>
        <p:spPr>
          <a:xfrm>
            <a:off x="6095999" y="6559617"/>
            <a:ext cx="60506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www.telegraphindia.com</a:t>
            </a:r>
            <a:r>
              <a:rPr lang="en-US" sz="1200" dirty="0"/>
              <a:t>/</a:t>
            </a:r>
            <a:r>
              <a:rPr lang="en-US" sz="1200" dirty="0" err="1"/>
              <a:t>india</a:t>
            </a:r>
            <a:r>
              <a:rPr lang="en-US" sz="1200" dirty="0"/>
              <a:t>/</a:t>
            </a:r>
            <a:r>
              <a:rPr lang="en-US" sz="1200" dirty="0" err="1"/>
              <a:t>india</a:t>
            </a:r>
            <a:r>
              <a:rPr lang="en-US" sz="1200" dirty="0"/>
              <a:t>-s-welfare-map-seat-by-seat/</a:t>
            </a:r>
            <a:r>
              <a:rPr lang="en-US" sz="1200" dirty="0" err="1"/>
              <a:t>cid</a:t>
            </a:r>
            <a:r>
              <a:rPr lang="en-US" sz="1200" dirty="0"/>
              <a:t>/1688973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349706E-BC27-534D-8345-772F5AC004EC}"/>
              </a:ext>
            </a:extLst>
          </p:cNvPr>
          <p:cNvSpPr txBox="1"/>
          <p:nvPr/>
        </p:nvSpPr>
        <p:spPr>
          <a:xfrm>
            <a:off x="6992979" y="3893435"/>
            <a:ext cx="48114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Lack of growth in the region has led to high levels of poverty, and low levels of GDP per capita (around 1000 USD)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09E36D-DDC9-7541-BE39-EAE5CC327C3B}"/>
              </a:ext>
            </a:extLst>
          </p:cNvPr>
          <p:cNvSpPr txBox="1"/>
          <p:nvPr/>
        </p:nvSpPr>
        <p:spPr>
          <a:xfrm>
            <a:off x="2509059" y="6115206"/>
            <a:ext cx="4106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FF0000"/>
                </a:solidFill>
              </a:rPr>
              <a:t>Bihar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33F077-770F-AB49-AA7D-9D8BE19FF0AC}"/>
              </a:ext>
            </a:extLst>
          </p:cNvPr>
          <p:cNvSpPr txBox="1"/>
          <p:nvPr/>
        </p:nvSpPr>
        <p:spPr>
          <a:xfrm>
            <a:off x="2436908" y="5878804"/>
            <a:ext cx="11865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Manipur, </a:t>
            </a:r>
            <a:r>
              <a:rPr lang="en-US" sz="800" b="1" dirty="0">
                <a:solidFill>
                  <a:srgbClr val="FF0000"/>
                </a:solidFill>
              </a:rPr>
              <a:t>Uttar Pradesh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0598CE-46FF-2345-970F-75246BF85625}"/>
              </a:ext>
            </a:extLst>
          </p:cNvPr>
          <p:cNvSpPr txBox="1"/>
          <p:nvPr/>
        </p:nvSpPr>
        <p:spPr>
          <a:xfrm>
            <a:off x="2306385" y="5713710"/>
            <a:ext cx="9444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Assam, </a:t>
            </a:r>
            <a:r>
              <a:rPr lang="en-US" sz="800" b="1" dirty="0">
                <a:solidFill>
                  <a:srgbClr val="FF0000"/>
                </a:solidFill>
              </a:rPr>
              <a:t>Jharkhand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972F7E-83E5-804F-96E2-EC0AC6DF0D3A}"/>
              </a:ext>
            </a:extLst>
          </p:cNvPr>
          <p:cNvSpPr txBox="1"/>
          <p:nvPr/>
        </p:nvSpPr>
        <p:spPr>
          <a:xfrm>
            <a:off x="2175158" y="5620522"/>
            <a:ext cx="6463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Meghalaya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DFCB99-3B56-A042-B2C7-DA3E1BDF7A7C}"/>
              </a:ext>
            </a:extLst>
          </p:cNvPr>
          <p:cNvSpPr txBox="1"/>
          <p:nvPr/>
        </p:nvSpPr>
        <p:spPr>
          <a:xfrm>
            <a:off x="2103870" y="5529886"/>
            <a:ext cx="9012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FF0000"/>
                </a:solidFill>
              </a:rPr>
              <a:t>Madhya Pradesh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758BFD-777A-AB4C-8B6D-D17F2E31ADCA}"/>
              </a:ext>
            </a:extLst>
          </p:cNvPr>
          <p:cNvSpPr txBox="1"/>
          <p:nvPr/>
        </p:nvSpPr>
        <p:spPr>
          <a:xfrm>
            <a:off x="2010328" y="5432949"/>
            <a:ext cx="19447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FF0000"/>
                </a:solidFill>
              </a:rPr>
              <a:t>Chhattisgarh</a:t>
            </a:r>
            <a:r>
              <a:rPr lang="en-US" sz="800" dirty="0"/>
              <a:t>, Jammu and Kashmir, </a:t>
            </a:r>
            <a:r>
              <a:rPr lang="en-US" sz="800" b="1" dirty="0">
                <a:solidFill>
                  <a:srgbClr val="FF0000"/>
                </a:solidFill>
              </a:rPr>
              <a:t>Odisha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5B25C1-8D77-BB42-9B81-7CC6E41CA2D8}"/>
              </a:ext>
            </a:extLst>
          </p:cNvPr>
          <p:cNvSpPr txBox="1"/>
          <p:nvPr/>
        </p:nvSpPr>
        <p:spPr>
          <a:xfrm>
            <a:off x="1849107" y="5340723"/>
            <a:ext cx="9316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Nagaland, Tripura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369B3C-38A4-B242-8382-B4D3C203099A}"/>
              </a:ext>
            </a:extLst>
          </p:cNvPr>
          <p:cNvSpPr txBox="1"/>
          <p:nvPr/>
        </p:nvSpPr>
        <p:spPr>
          <a:xfrm>
            <a:off x="1709325" y="5254544"/>
            <a:ext cx="11673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Rajasthan, West Bengal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EC939D-2A85-F14C-A969-A76DEB8F1808}"/>
              </a:ext>
            </a:extLst>
          </p:cNvPr>
          <p:cNvSpPr txBox="1"/>
          <p:nvPr/>
        </p:nvSpPr>
        <p:spPr>
          <a:xfrm>
            <a:off x="1579221" y="5093913"/>
            <a:ext cx="13163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INDIA, </a:t>
            </a:r>
            <a:r>
              <a:rPr lang="en-US" sz="800" dirty="0"/>
              <a:t>Arunachal Pradesh</a:t>
            </a:r>
            <a:endParaRPr lang="en-US" sz="8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6A553F-F909-2743-BB2C-F3D2B4161B09}"/>
              </a:ext>
            </a:extLst>
          </p:cNvPr>
          <p:cNvSpPr txBox="1"/>
          <p:nvPr/>
        </p:nvSpPr>
        <p:spPr>
          <a:xfrm>
            <a:off x="1444551" y="4914605"/>
            <a:ext cx="558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Mizoram</a:t>
            </a:r>
            <a:endParaRPr lang="en-US" sz="8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B57772-CDB9-EC44-B0F5-34EAA17F75D8}"/>
              </a:ext>
            </a:extLst>
          </p:cNvPr>
          <p:cNvSpPr txBox="1"/>
          <p:nvPr/>
        </p:nvSpPr>
        <p:spPr>
          <a:xfrm>
            <a:off x="1365219" y="4741662"/>
            <a:ext cx="4748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Punjab</a:t>
            </a:r>
            <a:endParaRPr lang="en-US" sz="8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A5FB82-FEB0-3B49-A04F-329E9CCCA857}"/>
              </a:ext>
            </a:extLst>
          </p:cNvPr>
          <p:cNvSpPr txBox="1"/>
          <p:nvPr/>
        </p:nvSpPr>
        <p:spPr>
          <a:xfrm>
            <a:off x="1280902" y="4656247"/>
            <a:ext cx="11192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Andaman and Nicobar</a:t>
            </a:r>
            <a:endParaRPr lang="en-US" sz="8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8BE184-ED97-2B48-9180-6443CC21CD5D}"/>
              </a:ext>
            </a:extLst>
          </p:cNvPr>
          <p:cNvSpPr txBox="1"/>
          <p:nvPr/>
        </p:nvSpPr>
        <p:spPr>
          <a:xfrm>
            <a:off x="1228257" y="4558654"/>
            <a:ext cx="8531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Andhra Pradesh</a:t>
            </a:r>
            <a:endParaRPr lang="en-US" sz="8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35E453-BBDB-054C-9A68-D60460A1F463}"/>
              </a:ext>
            </a:extLst>
          </p:cNvPr>
          <p:cNvSpPr txBox="1"/>
          <p:nvPr/>
        </p:nvSpPr>
        <p:spPr>
          <a:xfrm>
            <a:off x="1149598" y="4477218"/>
            <a:ext cx="4956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Gujarat</a:t>
            </a:r>
            <a:endParaRPr lang="en-US" sz="8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0006528-0F4E-AD48-807F-2ED9FF99163A}"/>
              </a:ext>
            </a:extLst>
          </p:cNvPr>
          <p:cNvSpPr txBox="1"/>
          <p:nvPr/>
        </p:nvSpPr>
        <p:spPr>
          <a:xfrm>
            <a:off x="1083572" y="4391803"/>
            <a:ext cx="18357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Maharashtra, Kerala, Himachal Pradesh</a:t>
            </a:r>
            <a:endParaRPr lang="en-US" sz="8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17BF408-AF76-EC46-A1A0-093AB61B0609}"/>
              </a:ext>
            </a:extLst>
          </p:cNvPr>
          <p:cNvSpPr txBox="1"/>
          <p:nvPr/>
        </p:nvSpPr>
        <p:spPr>
          <a:xfrm>
            <a:off x="887101" y="4218778"/>
            <a:ext cx="6607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Tamil Nadu</a:t>
            </a:r>
            <a:endParaRPr lang="en-US" sz="8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86719EE-66A1-6E4C-8B63-F2620A6C8D55}"/>
              </a:ext>
            </a:extLst>
          </p:cNvPr>
          <p:cNvSpPr txBox="1"/>
          <p:nvPr/>
        </p:nvSpPr>
        <p:spPr>
          <a:xfrm>
            <a:off x="819219" y="4127359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Uttarakhand</a:t>
            </a:r>
            <a:endParaRPr lang="en-US" sz="8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B272D0-E234-D644-B7F1-5C3395184BF8}"/>
              </a:ext>
            </a:extLst>
          </p:cNvPr>
          <p:cNvSpPr txBox="1"/>
          <p:nvPr/>
        </p:nvSpPr>
        <p:spPr>
          <a:xfrm>
            <a:off x="756221" y="4047139"/>
            <a:ext cx="6158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Telangana</a:t>
            </a:r>
            <a:endParaRPr lang="en-US" sz="8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F3ECB5A-0AA2-7D44-929E-D04FC58983B0}"/>
              </a:ext>
            </a:extLst>
          </p:cNvPr>
          <p:cNvSpPr txBox="1"/>
          <p:nvPr/>
        </p:nvSpPr>
        <p:spPr>
          <a:xfrm>
            <a:off x="687569" y="3949414"/>
            <a:ext cx="6062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Karnataka</a:t>
            </a:r>
            <a:endParaRPr lang="en-US" sz="8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082A375-09AA-924C-8593-57E4AB1410B8}"/>
              </a:ext>
            </a:extLst>
          </p:cNvPr>
          <p:cNvSpPr txBox="1"/>
          <p:nvPr/>
        </p:nvSpPr>
        <p:spPr>
          <a:xfrm>
            <a:off x="614411" y="3864258"/>
            <a:ext cx="6671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Puducherry</a:t>
            </a:r>
            <a:endParaRPr lang="en-US" sz="8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6E645B6-8F26-CA41-BF38-AB3B128DC7E6}"/>
              </a:ext>
            </a:extLst>
          </p:cNvPr>
          <p:cNvSpPr txBox="1"/>
          <p:nvPr/>
        </p:nvSpPr>
        <p:spPr>
          <a:xfrm>
            <a:off x="561087" y="3784038"/>
            <a:ext cx="5341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Haryana</a:t>
            </a:r>
            <a:endParaRPr lang="en-US" sz="8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14662F9-E0C1-FE47-BAEF-44CDFDEE6702}"/>
              </a:ext>
            </a:extLst>
          </p:cNvPr>
          <p:cNvSpPr txBox="1"/>
          <p:nvPr/>
        </p:nvSpPr>
        <p:spPr>
          <a:xfrm>
            <a:off x="489160" y="2921830"/>
            <a:ext cx="6639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Chandigarh</a:t>
            </a:r>
            <a:endParaRPr lang="en-US" sz="800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8A9493F-C0EE-2C43-94A8-3D8782AF32BD}"/>
              </a:ext>
            </a:extLst>
          </p:cNvPr>
          <p:cNvSpPr txBox="1"/>
          <p:nvPr/>
        </p:nvSpPr>
        <p:spPr>
          <a:xfrm>
            <a:off x="413204" y="2136029"/>
            <a:ext cx="4539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Sikkim</a:t>
            </a:r>
            <a:endParaRPr lang="en-US" sz="8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E1C71BC-3E48-134B-A473-96E51A75B706}"/>
              </a:ext>
            </a:extLst>
          </p:cNvPr>
          <p:cNvSpPr txBox="1"/>
          <p:nvPr/>
        </p:nvSpPr>
        <p:spPr>
          <a:xfrm>
            <a:off x="346628" y="2045134"/>
            <a:ext cx="4010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Delhi</a:t>
            </a:r>
            <a:endParaRPr lang="en-US" sz="8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FC7CED5-C34B-C745-9900-0EF3C639A7A6}"/>
              </a:ext>
            </a:extLst>
          </p:cNvPr>
          <p:cNvSpPr txBox="1"/>
          <p:nvPr/>
        </p:nvSpPr>
        <p:spPr>
          <a:xfrm>
            <a:off x="280234" y="750863"/>
            <a:ext cx="3529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Goa</a:t>
            </a:r>
            <a:endParaRPr lang="en-US" sz="800" b="1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246AD8A-4019-2248-B353-61C502534D89}"/>
              </a:ext>
            </a:extLst>
          </p:cNvPr>
          <p:cNvSpPr/>
          <p:nvPr/>
        </p:nvSpPr>
        <p:spPr>
          <a:xfrm>
            <a:off x="280235" y="3680926"/>
            <a:ext cx="2639096" cy="446433"/>
          </a:xfrm>
          <a:prstGeom prst="rect">
            <a:avLst/>
          </a:prstGeom>
          <a:solidFill>
            <a:srgbClr val="FFFF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18B6AAC-369C-6F42-8E7C-B832B1589091}"/>
              </a:ext>
            </a:extLst>
          </p:cNvPr>
          <p:cNvSpPr/>
          <p:nvPr/>
        </p:nvSpPr>
        <p:spPr>
          <a:xfrm>
            <a:off x="280235" y="509640"/>
            <a:ext cx="2639096" cy="3171284"/>
          </a:xfrm>
          <a:prstGeom prst="rect">
            <a:avLst/>
          </a:prstGeom>
          <a:solidFill>
            <a:srgbClr val="FFC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Graphic 39">
            <a:extLst>
              <a:ext uri="{FF2B5EF4-FFF2-40B4-BE49-F238E27FC236}">
                <a16:creationId xmlns:a16="http://schemas.microsoft.com/office/drawing/2014/main" id="{CC0785B7-2D1A-E14B-8673-2517CE03B7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65101" y="0"/>
            <a:ext cx="726899" cy="55567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7E223E3-FE3D-9E47-A5B7-0B25FF99EB6A}"/>
              </a:ext>
            </a:extLst>
          </p:cNvPr>
          <p:cNvSpPr/>
          <p:nvPr/>
        </p:nvSpPr>
        <p:spPr>
          <a:xfrm>
            <a:off x="1840029" y="5136415"/>
            <a:ext cx="2307428" cy="1194236"/>
          </a:xfrm>
          <a:prstGeom prst="ellipse">
            <a:avLst/>
          </a:prstGeom>
          <a:noFill/>
          <a:ln w="19050">
            <a:solidFill>
              <a:srgbClr val="A226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253F25C0-C505-9540-8A3E-3FA4D71642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4" t="483" r="1437" b="96933"/>
          <a:stretch/>
        </p:blipFill>
        <p:spPr>
          <a:xfrm>
            <a:off x="34290" y="509875"/>
            <a:ext cx="2957965" cy="177247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34F3EA59-D17D-B04E-A8E9-1B1012CF7D0F}"/>
              </a:ext>
            </a:extLst>
          </p:cNvPr>
          <p:cNvSpPr txBox="1"/>
          <p:nvPr/>
        </p:nvSpPr>
        <p:spPr>
          <a:xfrm>
            <a:off x="-1" y="5473"/>
            <a:ext cx="11465101" cy="523220"/>
          </a:xfrm>
          <a:prstGeom prst="rect">
            <a:avLst/>
          </a:prstGeom>
          <a:solidFill>
            <a:srgbClr val="F5BA7B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DIAGNOSIS: Region has high poverty levels, and low per capita income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977CDA6-67A4-A141-B802-224C140D7B22}"/>
              </a:ext>
            </a:extLst>
          </p:cNvPr>
          <p:cNvSpPr/>
          <p:nvPr/>
        </p:nvSpPr>
        <p:spPr>
          <a:xfrm>
            <a:off x="3808334" y="4287863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37DACF9-A9B9-484B-87A3-C0040727B074}"/>
              </a:ext>
            </a:extLst>
          </p:cNvPr>
          <p:cNvSpPr/>
          <p:nvPr/>
        </p:nvSpPr>
        <p:spPr>
          <a:xfrm>
            <a:off x="4639831" y="2400041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000FE0E-4E71-F041-9024-50E5C50686AA}"/>
              </a:ext>
            </a:extLst>
          </p:cNvPr>
          <p:cNvSpPr/>
          <p:nvPr/>
        </p:nvSpPr>
        <p:spPr>
          <a:xfrm>
            <a:off x="6825938" y="3611407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806934E-1A4A-DB42-B844-B14FB8D55897}"/>
              </a:ext>
            </a:extLst>
          </p:cNvPr>
          <p:cNvSpPr/>
          <p:nvPr/>
        </p:nvSpPr>
        <p:spPr>
          <a:xfrm>
            <a:off x="5213266" y="5468999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6CFB060-1026-924E-8C1D-DBD39EBEC5C0}"/>
              </a:ext>
            </a:extLst>
          </p:cNvPr>
          <p:cNvSpPr/>
          <p:nvPr/>
        </p:nvSpPr>
        <p:spPr>
          <a:xfrm>
            <a:off x="4703258" y="5468999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DA7BED57-BEEA-2346-AEC6-C5C8B23B724F}"/>
              </a:ext>
            </a:extLst>
          </p:cNvPr>
          <p:cNvSpPr/>
          <p:nvPr/>
        </p:nvSpPr>
        <p:spPr>
          <a:xfrm>
            <a:off x="4908190" y="4575389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239D43D8-D5F4-2146-BA39-CAD56BF8B763}"/>
              </a:ext>
            </a:extLst>
          </p:cNvPr>
          <p:cNvSpPr/>
          <p:nvPr/>
        </p:nvSpPr>
        <p:spPr>
          <a:xfrm>
            <a:off x="3773892" y="3490710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FB6BC139-7B52-1A4A-BC0E-04ABA74EEB77}"/>
              </a:ext>
            </a:extLst>
          </p:cNvPr>
          <p:cNvSpPr/>
          <p:nvPr/>
        </p:nvSpPr>
        <p:spPr>
          <a:xfrm>
            <a:off x="3995075" y="4371873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3D2AA93A-2729-804F-89AB-24DB2C0D5F80}"/>
              </a:ext>
            </a:extLst>
          </p:cNvPr>
          <p:cNvSpPr/>
          <p:nvPr/>
        </p:nvSpPr>
        <p:spPr>
          <a:xfrm>
            <a:off x="3781984" y="3833951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973691FB-ADCF-9841-B7E3-1BE0E7148096}"/>
              </a:ext>
            </a:extLst>
          </p:cNvPr>
          <p:cNvSpPr/>
          <p:nvPr/>
        </p:nvSpPr>
        <p:spPr>
          <a:xfrm>
            <a:off x="4351124" y="2752315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741EA18-19FE-2745-9413-D598559D8D31}"/>
              </a:ext>
            </a:extLst>
          </p:cNvPr>
          <p:cNvSpPr txBox="1"/>
          <p:nvPr/>
        </p:nvSpPr>
        <p:spPr>
          <a:xfrm>
            <a:off x="6952792" y="3536334"/>
            <a:ext cx="8170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3. Kolkata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1A43627-4362-3F4B-80B5-BD9D2AD31724}"/>
              </a:ext>
            </a:extLst>
          </p:cNvPr>
          <p:cNvSpPr txBox="1"/>
          <p:nvPr/>
        </p:nvSpPr>
        <p:spPr>
          <a:xfrm>
            <a:off x="5276693" y="5393926"/>
            <a:ext cx="8627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4. Chennai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D90087D-3883-0C4A-94B6-B9BBB49B0483}"/>
              </a:ext>
            </a:extLst>
          </p:cNvPr>
          <p:cNvSpPr txBox="1"/>
          <p:nvPr/>
        </p:nvSpPr>
        <p:spPr>
          <a:xfrm>
            <a:off x="4244411" y="5177829"/>
            <a:ext cx="993157" cy="27699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200" b="1" dirty="0"/>
              <a:t>5. Bengaluru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67FA467-0994-5D47-B884-0FB4B5ACB971}"/>
              </a:ext>
            </a:extLst>
          </p:cNvPr>
          <p:cNvSpPr txBox="1"/>
          <p:nvPr/>
        </p:nvSpPr>
        <p:spPr>
          <a:xfrm>
            <a:off x="4477978" y="4724794"/>
            <a:ext cx="1037143" cy="27699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200" b="1" dirty="0"/>
              <a:t>6. Hyderabad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594FE5A-9F25-7E47-A1C4-464875D6AAFC}"/>
              </a:ext>
            </a:extLst>
          </p:cNvPr>
          <p:cNvSpPr txBox="1"/>
          <p:nvPr/>
        </p:nvSpPr>
        <p:spPr>
          <a:xfrm>
            <a:off x="3005019" y="4212790"/>
            <a:ext cx="880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1. Mumbai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5F1F847-1C76-144E-B19F-5E34D17AFE58}"/>
              </a:ext>
            </a:extLst>
          </p:cNvPr>
          <p:cNvSpPr txBox="1"/>
          <p:nvPr/>
        </p:nvSpPr>
        <p:spPr>
          <a:xfrm>
            <a:off x="3277161" y="3210519"/>
            <a:ext cx="1119217" cy="27699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200" b="1" dirty="0"/>
              <a:t>7. Ahmedabad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FC32118-919E-1540-A03A-F59CB0D55513}"/>
              </a:ext>
            </a:extLst>
          </p:cNvPr>
          <p:cNvSpPr txBox="1"/>
          <p:nvPr/>
        </p:nvSpPr>
        <p:spPr>
          <a:xfrm>
            <a:off x="3935421" y="3768331"/>
            <a:ext cx="673582" cy="27699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200" b="1" dirty="0"/>
              <a:t>9. Surat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19371F4-4012-7C40-8BA1-68FE60694A41}"/>
              </a:ext>
            </a:extLst>
          </p:cNvPr>
          <p:cNvSpPr txBox="1"/>
          <p:nvPr/>
        </p:nvSpPr>
        <p:spPr>
          <a:xfrm>
            <a:off x="3808334" y="4500316"/>
            <a:ext cx="665567" cy="27699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200" b="1" dirty="0"/>
              <a:t>8. Pune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BAC86E-B53E-AF40-956D-5F47BEF615A4}"/>
              </a:ext>
            </a:extLst>
          </p:cNvPr>
          <p:cNvSpPr txBox="1"/>
          <p:nvPr/>
        </p:nvSpPr>
        <p:spPr>
          <a:xfrm>
            <a:off x="4372333" y="2108763"/>
            <a:ext cx="675185" cy="27699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200" b="1" dirty="0"/>
              <a:t>2. Delhi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8FDF273-364B-874F-9FA3-326A8679BF5A}"/>
              </a:ext>
            </a:extLst>
          </p:cNvPr>
          <p:cNvSpPr txBox="1"/>
          <p:nvPr/>
        </p:nvSpPr>
        <p:spPr>
          <a:xfrm>
            <a:off x="4016497" y="2889696"/>
            <a:ext cx="805029" cy="27699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200" b="1" dirty="0"/>
              <a:t>10. Jaipur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66E579B1-3048-1246-BF0B-3D9BB26A377C}"/>
              </a:ext>
            </a:extLst>
          </p:cNvPr>
          <p:cNvSpPr/>
          <p:nvPr/>
        </p:nvSpPr>
        <p:spPr>
          <a:xfrm>
            <a:off x="4492831" y="2338032"/>
            <a:ext cx="2086604" cy="208660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815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https://static.telegraphindia.com/library/THE_TELEGRAPH/image/2019/4/a55b8815-0a9d-496a-87fd-bad26a1a1ffd.jpg">
            <a:extLst>
              <a:ext uri="{FF2B5EF4-FFF2-40B4-BE49-F238E27FC236}">
                <a16:creationId xmlns:a16="http://schemas.microsoft.com/office/drawing/2014/main" id="{05917D4A-1518-1D46-A3AA-1C4D382667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4"/>
          <a:stretch/>
        </p:blipFill>
        <p:spPr bwMode="auto">
          <a:xfrm>
            <a:off x="2950042" y="520947"/>
            <a:ext cx="5750644" cy="606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AF1DCE9-995A-954A-A108-E00AD74319A4}"/>
              </a:ext>
            </a:extLst>
          </p:cNvPr>
          <p:cNvSpPr/>
          <p:nvPr/>
        </p:nvSpPr>
        <p:spPr>
          <a:xfrm>
            <a:off x="6095999" y="6559617"/>
            <a:ext cx="60506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www.telegraphindia.com</a:t>
            </a:r>
            <a:r>
              <a:rPr lang="en-US" sz="1200" dirty="0"/>
              <a:t>/</a:t>
            </a:r>
            <a:r>
              <a:rPr lang="en-US" sz="1200" dirty="0" err="1"/>
              <a:t>india</a:t>
            </a:r>
            <a:r>
              <a:rPr lang="en-US" sz="1200" dirty="0"/>
              <a:t>/</a:t>
            </a:r>
            <a:r>
              <a:rPr lang="en-US" sz="1200" dirty="0" err="1"/>
              <a:t>india</a:t>
            </a:r>
            <a:r>
              <a:rPr lang="en-US" sz="1200" dirty="0"/>
              <a:t>-s-welfare-map-seat-by-seat/</a:t>
            </a:r>
            <a:r>
              <a:rPr lang="en-US" sz="1200" dirty="0" err="1"/>
              <a:t>cid</a:t>
            </a:r>
            <a:r>
              <a:rPr lang="en-US" sz="1200" dirty="0"/>
              <a:t>/1688973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CFB1DF0-CEAC-2F41-BF09-464F8C5D6B04}"/>
              </a:ext>
            </a:extLst>
          </p:cNvPr>
          <p:cNvSpPr/>
          <p:nvPr/>
        </p:nvSpPr>
        <p:spPr>
          <a:xfrm>
            <a:off x="3808334" y="4287863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882472C-3316-0E42-B4BD-EC2380BEC617}"/>
              </a:ext>
            </a:extLst>
          </p:cNvPr>
          <p:cNvSpPr/>
          <p:nvPr/>
        </p:nvSpPr>
        <p:spPr>
          <a:xfrm>
            <a:off x="4639831" y="2400041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A302B55-13F9-B04E-82D6-07E3756AFB7C}"/>
              </a:ext>
            </a:extLst>
          </p:cNvPr>
          <p:cNvSpPr/>
          <p:nvPr/>
        </p:nvSpPr>
        <p:spPr>
          <a:xfrm>
            <a:off x="6825938" y="3611407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2D7ECD-AAFE-5744-8B6B-53436482B137}"/>
              </a:ext>
            </a:extLst>
          </p:cNvPr>
          <p:cNvSpPr/>
          <p:nvPr/>
        </p:nvSpPr>
        <p:spPr>
          <a:xfrm>
            <a:off x="5213266" y="5468999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4483B3A-A5D8-8543-8468-0A62B2E0B7BE}"/>
              </a:ext>
            </a:extLst>
          </p:cNvPr>
          <p:cNvSpPr/>
          <p:nvPr/>
        </p:nvSpPr>
        <p:spPr>
          <a:xfrm>
            <a:off x="4908190" y="4575389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35653E9-60F8-E24E-8635-D036D6CB2B7F}"/>
              </a:ext>
            </a:extLst>
          </p:cNvPr>
          <p:cNvSpPr/>
          <p:nvPr/>
        </p:nvSpPr>
        <p:spPr>
          <a:xfrm>
            <a:off x="3773892" y="3490710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F947009-9230-2144-96A7-41FBE011DD2D}"/>
              </a:ext>
            </a:extLst>
          </p:cNvPr>
          <p:cNvSpPr/>
          <p:nvPr/>
        </p:nvSpPr>
        <p:spPr>
          <a:xfrm>
            <a:off x="4703258" y="5468999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4ED4B1C-B991-0E41-B299-0AEA2945CEAB}"/>
              </a:ext>
            </a:extLst>
          </p:cNvPr>
          <p:cNvSpPr/>
          <p:nvPr/>
        </p:nvSpPr>
        <p:spPr>
          <a:xfrm>
            <a:off x="3995075" y="4371873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CAB4322-6466-294F-A6C0-0DFAACEDA559}"/>
              </a:ext>
            </a:extLst>
          </p:cNvPr>
          <p:cNvSpPr/>
          <p:nvPr/>
        </p:nvSpPr>
        <p:spPr>
          <a:xfrm>
            <a:off x="3781984" y="3833951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35642FB-659E-1549-8B56-6504051D9B23}"/>
              </a:ext>
            </a:extLst>
          </p:cNvPr>
          <p:cNvSpPr/>
          <p:nvPr/>
        </p:nvSpPr>
        <p:spPr>
          <a:xfrm>
            <a:off x="4351124" y="2752315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946FC01-0B7A-E34F-89F2-AE8177AF0398}"/>
              </a:ext>
            </a:extLst>
          </p:cNvPr>
          <p:cNvSpPr/>
          <p:nvPr/>
        </p:nvSpPr>
        <p:spPr>
          <a:xfrm>
            <a:off x="5366294" y="2752315"/>
            <a:ext cx="126854" cy="1268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5DC5F9A-D667-8B4A-AE88-89D9C29CE114}"/>
              </a:ext>
            </a:extLst>
          </p:cNvPr>
          <p:cNvSpPr/>
          <p:nvPr/>
        </p:nvSpPr>
        <p:spPr>
          <a:xfrm>
            <a:off x="5752206" y="3081640"/>
            <a:ext cx="126854" cy="1268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2197A82-AD38-FF44-8BDE-7BFAE28D10D6}"/>
              </a:ext>
            </a:extLst>
          </p:cNvPr>
          <p:cNvSpPr/>
          <p:nvPr/>
        </p:nvSpPr>
        <p:spPr>
          <a:xfrm>
            <a:off x="5245633" y="2844532"/>
            <a:ext cx="126854" cy="1268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911BAB9-04D3-5741-A0AC-CF30C97855FA}"/>
              </a:ext>
            </a:extLst>
          </p:cNvPr>
          <p:cNvSpPr/>
          <p:nvPr/>
        </p:nvSpPr>
        <p:spPr>
          <a:xfrm>
            <a:off x="5585434" y="3018213"/>
            <a:ext cx="126854" cy="1268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2E6D1F4-1996-A84B-8C22-8CD3516CD407}"/>
              </a:ext>
            </a:extLst>
          </p:cNvPr>
          <p:cNvSpPr/>
          <p:nvPr/>
        </p:nvSpPr>
        <p:spPr>
          <a:xfrm>
            <a:off x="4492831" y="2338032"/>
            <a:ext cx="2086604" cy="208660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123FE63-19BB-3E4F-AB6C-D173238DCFBF}"/>
              </a:ext>
            </a:extLst>
          </p:cNvPr>
          <p:cNvSpPr/>
          <p:nvPr/>
        </p:nvSpPr>
        <p:spPr>
          <a:xfrm>
            <a:off x="6269931" y="3056240"/>
            <a:ext cx="126854" cy="1268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5E7D73C-33A7-4F4D-83A9-2B0EDEE3E484}"/>
              </a:ext>
            </a:extLst>
          </p:cNvPr>
          <p:cNvCxnSpPr>
            <a:cxnSpLocks/>
          </p:cNvCxnSpPr>
          <p:nvPr/>
        </p:nvCxnSpPr>
        <p:spPr>
          <a:xfrm flipH="1">
            <a:off x="5035045" y="4039323"/>
            <a:ext cx="205267" cy="4594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F2FCDEE-B15A-5540-AD87-A91A5E5DDA1C}"/>
              </a:ext>
            </a:extLst>
          </p:cNvPr>
          <p:cNvCxnSpPr>
            <a:cxnSpLocks/>
          </p:cNvCxnSpPr>
          <p:nvPr/>
        </p:nvCxnSpPr>
        <p:spPr>
          <a:xfrm flipH="1">
            <a:off x="4155343" y="3790784"/>
            <a:ext cx="740331" cy="4970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2C3133A-2923-224D-83F1-C3AF9E33155E}"/>
              </a:ext>
            </a:extLst>
          </p:cNvPr>
          <p:cNvCxnSpPr>
            <a:cxnSpLocks/>
          </p:cNvCxnSpPr>
          <p:nvPr/>
        </p:nvCxnSpPr>
        <p:spPr>
          <a:xfrm flipH="1">
            <a:off x="5287287" y="4098140"/>
            <a:ext cx="180515" cy="13838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36606B4-2C15-314E-AC34-064AB97C7348}"/>
              </a:ext>
            </a:extLst>
          </p:cNvPr>
          <p:cNvCxnSpPr>
            <a:cxnSpLocks/>
          </p:cNvCxnSpPr>
          <p:nvPr/>
        </p:nvCxnSpPr>
        <p:spPr>
          <a:xfrm flipH="1">
            <a:off x="3946661" y="3571258"/>
            <a:ext cx="820024" cy="1424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6F40AAD-1AF9-FD4B-B5D9-98AB3DBD4B11}"/>
              </a:ext>
            </a:extLst>
          </p:cNvPr>
          <p:cNvCxnSpPr>
            <a:cxnSpLocks/>
          </p:cNvCxnSpPr>
          <p:nvPr/>
        </p:nvCxnSpPr>
        <p:spPr>
          <a:xfrm flipH="1">
            <a:off x="4807555" y="4062285"/>
            <a:ext cx="483588" cy="13874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F43924F-0D90-AB4D-A87C-D53DE5731A3A}"/>
              </a:ext>
            </a:extLst>
          </p:cNvPr>
          <p:cNvCxnSpPr>
            <a:cxnSpLocks/>
          </p:cNvCxnSpPr>
          <p:nvPr/>
        </p:nvCxnSpPr>
        <p:spPr>
          <a:xfrm flipH="1" flipV="1">
            <a:off x="4756304" y="2503322"/>
            <a:ext cx="278740" cy="3124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3CF3B0D-3B0F-1445-8BF9-C847A6DB198A}"/>
              </a:ext>
            </a:extLst>
          </p:cNvPr>
          <p:cNvCxnSpPr>
            <a:cxnSpLocks/>
          </p:cNvCxnSpPr>
          <p:nvPr/>
        </p:nvCxnSpPr>
        <p:spPr>
          <a:xfrm flipH="1" flipV="1">
            <a:off x="4484739" y="2844533"/>
            <a:ext cx="423104" cy="1736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BEDABE8-B992-2348-9154-354953CBE172}"/>
              </a:ext>
            </a:extLst>
          </p:cNvPr>
          <p:cNvCxnSpPr>
            <a:cxnSpLocks/>
          </p:cNvCxnSpPr>
          <p:nvPr/>
        </p:nvCxnSpPr>
        <p:spPr>
          <a:xfrm>
            <a:off x="6147340" y="3537965"/>
            <a:ext cx="631566" cy="1368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C9F06370-B26C-C245-A50F-E564673E6EA5}"/>
              </a:ext>
            </a:extLst>
          </p:cNvPr>
          <p:cNvSpPr/>
          <p:nvPr/>
        </p:nvSpPr>
        <p:spPr>
          <a:xfrm>
            <a:off x="4855377" y="2675609"/>
            <a:ext cx="126854" cy="1268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0D778F0-7085-A240-86EF-6F7F08978C39}"/>
              </a:ext>
            </a:extLst>
          </p:cNvPr>
          <p:cNvCxnSpPr>
            <a:cxnSpLocks/>
          </p:cNvCxnSpPr>
          <p:nvPr/>
        </p:nvCxnSpPr>
        <p:spPr>
          <a:xfrm flipH="1" flipV="1">
            <a:off x="1943855" y="2733389"/>
            <a:ext cx="2851899" cy="509858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8D3A1B5-E806-574D-80FA-1C89EE902A9A}"/>
              </a:ext>
            </a:extLst>
          </p:cNvPr>
          <p:cNvCxnSpPr>
            <a:cxnSpLocks/>
          </p:cNvCxnSpPr>
          <p:nvPr/>
        </p:nvCxnSpPr>
        <p:spPr>
          <a:xfrm>
            <a:off x="5924977" y="3921145"/>
            <a:ext cx="2783801" cy="260275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48E11AA-E2F6-1748-8C86-8EC89AC7E56C}"/>
              </a:ext>
            </a:extLst>
          </p:cNvPr>
          <p:cNvSpPr txBox="1"/>
          <p:nvPr/>
        </p:nvSpPr>
        <p:spPr>
          <a:xfrm>
            <a:off x="6992978" y="3893435"/>
            <a:ext cx="48536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About 50 </a:t>
            </a:r>
            <a:r>
              <a:rPr lang="en-US" sz="2800" b="1" dirty="0" err="1"/>
              <a:t>cr</a:t>
            </a:r>
            <a:r>
              <a:rPr lang="en-US" sz="2800" b="1" dirty="0"/>
              <a:t> people live in Bihar, Chhattisgarh, Jharkhand, MP and UP. Absence of a major city in such a large region is unnatural, and historically abnormal.</a:t>
            </a: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0176810B-A795-2B48-AB9F-CC12DDFBC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65101" y="0"/>
            <a:ext cx="726899" cy="55567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53A72F04-3662-B04E-9B00-D1B49D17FF85}"/>
              </a:ext>
            </a:extLst>
          </p:cNvPr>
          <p:cNvSpPr txBox="1"/>
          <p:nvPr/>
        </p:nvSpPr>
        <p:spPr>
          <a:xfrm>
            <a:off x="0" y="5473"/>
            <a:ext cx="11465101" cy="523220"/>
          </a:xfrm>
          <a:prstGeom prst="rect">
            <a:avLst/>
          </a:prstGeom>
          <a:solidFill>
            <a:srgbClr val="F5BA7B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DIAGNOSIS: Post-liberalization flight of talent and labor from the region</a:t>
            </a:r>
          </a:p>
        </p:txBody>
      </p:sp>
    </p:spTree>
    <p:extLst>
      <p:ext uri="{BB962C8B-B14F-4D97-AF65-F5344CB8AC3E}">
        <p14:creationId xmlns:p14="http://schemas.microsoft.com/office/powerpoint/2010/main" val="903356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https://static.telegraphindia.com/library/THE_TELEGRAPH/image/2019/4/a55b8815-0a9d-496a-87fd-bad26a1a1ffd.jpg">
            <a:extLst>
              <a:ext uri="{FF2B5EF4-FFF2-40B4-BE49-F238E27FC236}">
                <a16:creationId xmlns:a16="http://schemas.microsoft.com/office/drawing/2014/main" id="{05917D4A-1518-1D46-A3AA-1C4D382667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4"/>
          <a:stretch/>
        </p:blipFill>
        <p:spPr bwMode="auto">
          <a:xfrm>
            <a:off x="2950042" y="520947"/>
            <a:ext cx="5750644" cy="606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AF1DCE9-995A-954A-A108-E00AD74319A4}"/>
              </a:ext>
            </a:extLst>
          </p:cNvPr>
          <p:cNvSpPr/>
          <p:nvPr/>
        </p:nvSpPr>
        <p:spPr>
          <a:xfrm>
            <a:off x="6095999" y="6559617"/>
            <a:ext cx="60506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www.telegraphindia.com</a:t>
            </a:r>
            <a:r>
              <a:rPr lang="en-US" sz="1200" dirty="0"/>
              <a:t>/</a:t>
            </a:r>
            <a:r>
              <a:rPr lang="en-US" sz="1200" dirty="0" err="1"/>
              <a:t>india</a:t>
            </a:r>
            <a:r>
              <a:rPr lang="en-US" sz="1200" dirty="0"/>
              <a:t>/</a:t>
            </a:r>
            <a:r>
              <a:rPr lang="en-US" sz="1200" dirty="0" err="1"/>
              <a:t>india</a:t>
            </a:r>
            <a:r>
              <a:rPr lang="en-US" sz="1200" dirty="0"/>
              <a:t>-s-welfare-map-seat-by-seat/</a:t>
            </a:r>
            <a:r>
              <a:rPr lang="en-US" sz="1200" dirty="0" err="1"/>
              <a:t>cid</a:t>
            </a:r>
            <a:r>
              <a:rPr lang="en-US" sz="1200" dirty="0"/>
              <a:t>/1688973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CFB1DF0-CEAC-2F41-BF09-464F8C5D6B04}"/>
              </a:ext>
            </a:extLst>
          </p:cNvPr>
          <p:cNvSpPr/>
          <p:nvPr/>
        </p:nvSpPr>
        <p:spPr>
          <a:xfrm>
            <a:off x="3808334" y="4287863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882472C-3316-0E42-B4BD-EC2380BEC617}"/>
              </a:ext>
            </a:extLst>
          </p:cNvPr>
          <p:cNvSpPr/>
          <p:nvPr/>
        </p:nvSpPr>
        <p:spPr>
          <a:xfrm>
            <a:off x="4639831" y="2400041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A302B55-13F9-B04E-82D6-07E3756AFB7C}"/>
              </a:ext>
            </a:extLst>
          </p:cNvPr>
          <p:cNvSpPr/>
          <p:nvPr/>
        </p:nvSpPr>
        <p:spPr>
          <a:xfrm>
            <a:off x="6825938" y="3611407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2D7ECD-AAFE-5744-8B6B-53436482B137}"/>
              </a:ext>
            </a:extLst>
          </p:cNvPr>
          <p:cNvSpPr/>
          <p:nvPr/>
        </p:nvSpPr>
        <p:spPr>
          <a:xfrm>
            <a:off x="5213266" y="5468999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4483B3A-A5D8-8543-8468-0A62B2E0B7BE}"/>
              </a:ext>
            </a:extLst>
          </p:cNvPr>
          <p:cNvSpPr/>
          <p:nvPr/>
        </p:nvSpPr>
        <p:spPr>
          <a:xfrm>
            <a:off x="4908190" y="4575389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35653E9-60F8-E24E-8635-D036D6CB2B7F}"/>
              </a:ext>
            </a:extLst>
          </p:cNvPr>
          <p:cNvSpPr/>
          <p:nvPr/>
        </p:nvSpPr>
        <p:spPr>
          <a:xfrm>
            <a:off x="3773892" y="3490710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F947009-9230-2144-96A7-41FBE011DD2D}"/>
              </a:ext>
            </a:extLst>
          </p:cNvPr>
          <p:cNvSpPr/>
          <p:nvPr/>
        </p:nvSpPr>
        <p:spPr>
          <a:xfrm>
            <a:off x="4703258" y="5468999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4ED4B1C-B991-0E41-B299-0AEA2945CEAB}"/>
              </a:ext>
            </a:extLst>
          </p:cNvPr>
          <p:cNvSpPr/>
          <p:nvPr/>
        </p:nvSpPr>
        <p:spPr>
          <a:xfrm>
            <a:off x="3995075" y="4371873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CAB4322-6466-294F-A6C0-0DFAACEDA559}"/>
              </a:ext>
            </a:extLst>
          </p:cNvPr>
          <p:cNvSpPr/>
          <p:nvPr/>
        </p:nvSpPr>
        <p:spPr>
          <a:xfrm>
            <a:off x="3781984" y="3833951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35642FB-659E-1549-8B56-6504051D9B23}"/>
              </a:ext>
            </a:extLst>
          </p:cNvPr>
          <p:cNvSpPr/>
          <p:nvPr/>
        </p:nvSpPr>
        <p:spPr>
          <a:xfrm>
            <a:off x="4351124" y="2752315"/>
            <a:ext cx="126854" cy="126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946FC01-0B7A-E34F-89F2-AE8177AF0398}"/>
              </a:ext>
            </a:extLst>
          </p:cNvPr>
          <p:cNvSpPr/>
          <p:nvPr/>
        </p:nvSpPr>
        <p:spPr>
          <a:xfrm>
            <a:off x="5366294" y="2752315"/>
            <a:ext cx="126854" cy="1268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5DC5F9A-D667-8B4A-AE88-89D9C29CE114}"/>
              </a:ext>
            </a:extLst>
          </p:cNvPr>
          <p:cNvSpPr/>
          <p:nvPr/>
        </p:nvSpPr>
        <p:spPr>
          <a:xfrm>
            <a:off x="5752206" y="3081640"/>
            <a:ext cx="126854" cy="1268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2197A82-AD38-FF44-8BDE-7BFAE28D10D6}"/>
              </a:ext>
            </a:extLst>
          </p:cNvPr>
          <p:cNvSpPr/>
          <p:nvPr/>
        </p:nvSpPr>
        <p:spPr>
          <a:xfrm>
            <a:off x="5245633" y="2844532"/>
            <a:ext cx="126854" cy="1268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911BAB9-04D3-5741-A0AC-CF30C97855FA}"/>
              </a:ext>
            </a:extLst>
          </p:cNvPr>
          <p:cNvSpPr/>
          <p:nvPr/>
        </p:nvSpPr>
        <p:spPr>
          <a:xfrm>
            <a:off x="5585434" y="3018213"/>
            <a:ext cx="126854" cy="1268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2E6D1F4-1996-A84B-8C22-8CD3516CD407}"/>
              </a:ext>
            </a:extLst>
          </p:cNvPr>
          <p:cNvSpPr/>
          <p:nvPr/>
        </p:nvSpPr>
        <p:spPr>
          <a:xfrm>
            <a:off x="4492831" y="2338032"/>
            <a:ext cx="2086604" cy="208660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123FE63-19BB-3E4F-AB6C-D173238DCFBF}"/>
              </a:ext>
            </a:extLst>
          </p:cNvPr>
          <p:cNvSpPr/>
          <p:nvPr/>
        </p:nvSpPr>
        <p:spPr>
          <a:xfrm>
            <a:off x="6269931" y="3056240"/>
            <a:ext cx="126854" cy="1268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5E7D73C-33A7-4F4D-83A9-2B0EDEE3E484}"/>
              </a:ext>
            </a:extLst>
          </p:cNvPr>
          <p:cNvCxnSpPr>
            <a:cxnSpLocks/>
          </p:cNvCxnSpPr>
          <p:nvPr/>
        </p:nvCxnSpPr>
        <p:spPr>
          <a:xfrm flipH="1">
            <a:off x="5035045" y="4039323"/>
            <a:ext cx="205267" cy="45940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F2FCDEE-B15A-5540-AD87-A91A5E5DDA1C}"/>
              </a:ext>
            </a:extLst>
          </p:cNvPr>
          <p:cNvCxnSpPr>
            <a:cxnSpLocks/>
          </p:cNvCxnSpPr>
          <p:nvPr/>
        </p:nvCxnSpPr>
        <p:spPr>
          <a:xfrm flipH="1">
            <a:off x="4155343" y="3790784"/>
            <a:ext cx="740331" cy="497079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2C3133A-2923-224D-83F1-C3AF9E33155E}"/>
              </a:ext>
            </a:extLst>
          </p:cNvPr>
          <p:cNvCxnSpPr>
            <a:cxnSpLocks/>
          </p:cNvCxnSpPr>
          <p:nvPr/>
        </p:nvCxnSpPr>
        <p:spPr>
          <a:xfrm flipH="1">
            <a:off x="5287287" y="4098140"/>
            <a:ext cx="180515" cy="138389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36606B4-2C15-314E-AC34-064AB97C7348}"/>
              </a:ext>
            </a:extLst>
          </p:cNvPr>
          <p:cNvCxnSpPr>
            <a:cxnSpLocks/>
          </p:cNvCxnSpPr>
          <p:nvPr/>
        </p:nvCxnSpPr>
        <p:spPr>
          <a:xfrm flipH="1">
            <a:off x="3946661" y="3571258"/>
            <a:ext cx="820024" cy="14246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6F40AAD-1AF9-FD4B-B5D9-98AB3DBD4B11}"/>
              </a:ext>
            </a:extLst>
          </p:cNvPr>
          <p:cNvCxnSpPr>
            <a:cxnSpLocks/>
          </p:cNvCxnSpPr>
          <p:nvPr/>
        </p:nvCxnSpPr>
        <p:spPr>
          <a:xfrm flipH="1">
            <a:off x="4807555" y="4062285"/>
            <a:ext cx="483588" cy="138742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F43924F-0D90-AB4D-A87C-D53DE5731A3A}"/>
              </a:ext>
            </a:extLst>
          </p:cNvPr>
          <p:cNvCxnSpPr>
            <a:cxnSpLocks/>
          </p:cNvCxnSpPr>
          <p:nvPr/>
        </p:nvCxnSpPr>
        <p:spPr>
          <a:xfrm flipH="1" flipV="1">
            <a:off x="4756304" y="2503322"/>
            <a:ext cx="278740" cy="31242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3CF3B0D-3B0F-1445-8BF9-C847A6DB198A}"/>
              </a:ext>
            </a:extLst>
          </p:cNvPr>
          <p:cNvCxnSpPr>
            <a:cxnSpLocks/>
          </p:cNvCxnSpPr>
          <p:nvPr/>
        </p:nvCxnSpPr>
        <p:spPr>
          <a:xfrm flipH="1" flipV="1">
            <a:off x="4484739" y="2844533"/>
            <a:ext cx="423104" cy="17368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BEDABE8-B992-2348-9154-354953CBE172}"/>
              </a:ext>
            </a:extLst>
          </p:cNvPr>
          <p:cNvCxnSpPr>
            <a:cxnSpLocks/>
          </p:cNvCxnSpPr>
          <p:nvPr/>
        </p:nvCxnSpPr>
        <p:spPr>
          <a:xfrm>
            <a:off x="6147340" y="3537965"/>
            <a:ext cx="631566" cy="136869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C9F06370-B26C-C245-A50F-E564673E6EA5}"/>
              </a:ext>
            </a:extLst>
          </p:cNvPr>
          <p:cNvSpPr/>
          <p:nvPr/>
        </p:nvSpPr>
        <p:spPr>
          <a:xfrm>
            <a:off x="4855377" y="2675609"/>
            <a:ext cx="126854" cy="1268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0D778F0-7085-A240-86EF-6F7F08978C39}"/>
              </a:ext>
            </a:extLst>
          </p:cNvPr>
          <p:cNvCxnSpPr>
            <a:cxnSpLocks/>
          </p:cNvCxnSpPr>
          <p:nvPr/>
        </p:nvCxnSpPr>
        <p:spPr>
          <a:xfrm flipH="1" flipV="1">
            <a:off x="1943855" y="2733389"/>
            <a:ext cx="2851899" cy="50985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8D3A1B5-E806-574D-80FA-1C89EE902A9A}"/>
              </a:ext>
            </a:extLst>
          </p:cNvPr>
          <p:cNvCxnSpPr>
            <a:cxnSpLocks/>
          </p:cNvCxnSpPr>
          <p:nvPr/>
        </p:nvCxnSpPr>
        <p:spPr>
          <a:xfrm>
            <a:off x="5924977" y="3921145"/>
            <a:ext cx="2783801" cy="260275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48E11AA-E2F6-1748-8C86-8EC89AC7E56C}"/>
              </a:ext>
            </a:extLst>
          </p:cNvPr>
          <p:cNvSpPr txBox="1"/>
          <p:nvPr/>
        </p:nvSpPr>
        <p:spPr>
          <a:xfrm>
            <a:off x="6992979" y="3893435"/>
            <a:ext cx="46577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cs typeface="Times New Roman" panose="02020603050405020304" pitchFamily="18" charset="0"/>
              </a:rPr>
              <a:t>Build economic clusters to attract enterprises, talent, capital with region’s youth, institutions and low costs, e.g., in manufacturing, agricultural processing.</a:t>
            </a: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C9FD861D-0B72-6D44-A542-96A2B522D9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65101" y="0"/>
            <a:ext cx="726899" cy="555674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407C1071-1225-EE41-A051-C252C11C0BC4}"/>
              </a:ext>
            </a:extLst>
          </p:cNvPr>
          <p:cNvSpPr txBox="1"/>
          <p:nvPr/>
        </p:nvSpPr>
        <p:spPr>
          <a:xfrm>
            <a:off x="-1" y="5473"/>
            <a:ext cx="11465102" cy="523220"/>
          </a:xfrm>
          <a:prstGeom prst="rect">
            <a:avLst/>
          </a:prstGeom>
          <a:solidFill>
            <a:schemeClr val="accent6">
              <a:lumMod val="75000"/>
              <a:alpha val="50196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STRATEGY: Reverse the flight – build attractive and inclusive markets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3DA8239-F34D-DD4D-9549-B25F060BA610}"/>
              </a:ext>
            </a:extLst>
          </p:cNvPr>
          <p:cNvSpPr txBox="1"/>
          <p:nvPr/>
        </p:nvSpPr>
        <p:spPr>
          <a:xfrm>
            <a:off x="5106519" y="2927307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IITK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123A060-4FA7-B541-9153-10A15CA02781}"/>
              </a:ext>
            </a:extLst>
          </p:cNvPr>
          <p:cNvSpPr txBox="1"/>
          <p:nvPr/>
        </p:nvSpPr>
        <p:spPr>
          <a:xfrm>
            <a:off x="5610826" y="3163963"/>
            <a:ext cx="4235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IITV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B10012A-BFA1-954E-8F67-7FC54823E0CA}"/>
              </a:ext>
            </a:extLst>
          </p:cNvPr>
          <p:cNvSpPr txBox="1"/>
          <p:nvPr/>
        </p:nvSpPr>
        <p:spPr>
          <a:xfrm>
            <a:off x="5410237" y="2820521"/>
            <a:ext cx="820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MNIT,IIITA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6E4004A-0973-8A40-AE7A-1898260F78E8}"/>
              </a:ext>
            </a:extLst>
          </p:cNvPr>
          <p:cNvSpPr txBox="1"/>
          <p:nvPr/>
        </p:nvSpPr>
        <p:spPr>
          <a:xfrm>
            <a:off x="5053817" y="2559092"/>
            <a:ext cx="751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IIML,IIITL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C247F2E-C7CC-8442-8FE0-22A4E3E1EADB}"/>
              </a:ext>
            </a:extLst>
          </p:cNvPr>
          <p:cNvSpPr txBox="1"/>
          <p:nvPr/>
        </p:nvSpPr>
        <p:spPr>
          <a:xfrm>
            <a:off x="5926732" y="3122683"/>
            <a:ext cx="7298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IITP,NITP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FD0C83D-7C75-494E-86CD-D01A966C531E}"/>
              </a:ext>
            </a:extLst>
          </p:cNvPr>
          <p:cNvGrpSpPr/>
          <p:nvPr/>
        </p:nvGrpSpPr>
        <p:grpSpPr>
          <a:xfrm>
            <a:off x="476473" y="4098140"/>
            <a:ext cx="2471115" cy="2323056"/>
            <a:chOff x="8844197" y="859645"/>
            <a:chExt cx="3117954" cy="293113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7801987-1B52-414C-AEB2-F3F77C4767ED}"/>
                </a:ext>
              </a:extLst>
            </p:cNvPr>
            <p:cNvSpPr/>
            <p:nvPr/>
          </p:nvSpPr>
          <p:spPr>
            <a:xfrm>
              <a:off x="8901748" y="2681540"/>
              <a:ext cx="1182072" cy="100480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Capital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366824F-843F-5245-985F-0E610744BFDB}"/>
                </a:ext>
              </a:extLst>
            </p:cNvPr>
            <p:cNvSpPr/>
            <p:nvPr/>
          </p:nvSpPr>
          <p:spPr>
            <a:xfrm>
              <a:off x="10721428" y="2681540"/>
              <a:ext cx="1182072" cy="100480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Talent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9009AAF-9232-B246-B477-5B87B1FDA911}"/>
                </a:ext>
              </a:extLst>
            </p:cNvPr>
            <p:cNvSpPr/>
            <p:nvPr/>
          </p:nvSpPr>
          <p:spPr>
            <a:xfrm>
              <a:off x="9806632" y="1321081"/>
              <a:ext cx="1182072" cy="100480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Enterprise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F78481B-6D3F-C245-9CEE-D2849BBD0708}"/>
                </a:ext>
              </a:extLst>
            </p:cNvPr>
            <p:cNvSpPr/>
            <p:nvPr/>
          </p:nvSpPr>
          <p:spPr>
            <a:xfrm>
              <a:off x="8844197" y="1229193"/>
              <a:ext cx="3117954" cy="256159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B65104F-944D-1841-B1AB-1ABCBC772978}"/>
                </a:ext>
              </a:extLst>
            </p:cNvPr>
            <p:cNvSpPr/>
            <p:nvPr/>
          </p:nvSpPr>
          <p:spPr>
            <a:xfrm>
              <a:off x="9267658" y="859645"/>
              <a:ext cx="2209414" cy="4271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cs typeface="Times New Roman" panose="02020603050405020304" pitchFamily="18" charset="0"/>
                </a:rPr>
                <a:t>Attractive markets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847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8" grpId="0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B0919A2-B33A-E049-A535-CF5B6397E8AE}"/>
              </a:ext>
            </a:extLst>
          </p:cNvPr>
          <p:cNvGrpSpPr/>
          <p:nvPr/>
        </p:nvGrpSpPr>
        <p:grpSpPr>
          <a:xfrm>
            <a:off x="2720549" y="1909286"/>
            <a:ext cx="2114789" cy="2328424"/>
            <a:chOff x="2540489" y="2147050"/>
            <a:chExt cx="1862172" cy="205028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7C2907D9-8718-C34C-9C86-7CE21828D2FC}"/>
                </a:ext>
              </a:extLst>
            </p:cNvPr>
            <p:cNvGrpSpPr/>
            <p:nvPr/>
          </p:nvGrpSpPr>
          <p:grpSpPr>
            <a:xfrm>
              <a:off x="2540489" y="2147050"/>
              <a:ext cx="1862172" cy="2050287"/>
              <a:chOff x="2588488" y="2722619"/>
              <a:chExt cx="1862172" cy="2050287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C6BF3D00-6ECE-3348-8E13-9C1B8977E832}"/>
                  </a:ext>
                </a:extLst>
              </p:cNvPr>
              <p:cNvGrpSpPr/>
              <p:nvPr/>
            </p:nvGrpSpPr>
            <p:grpSpPr>
              <a:xfrm>
                <a:off x="2879129" y="2722619"/>
                <a:ext cx="1571531" cy="1735455"/>
                <a:chOff x="2889287" y="2196314"/>
                <a:chExt cx="1571531" cy="1735455"/>
              </a:xfrm>
            </p:grpSpPr>
            <p:pic>
              <p:nvPicPr>
                <p:cNvPr id="33" name="Picture 32">
                  <a:extLst>
                    <a:ext uri="{FF2B5EF4-FFF2-40B4-BE49-F238E27FC236}">
                      <a16:creationId xmlns:a16="http://schemas.microsoft.com/office/drawing/2014/main" id="{1DDA3F1E-66CB-4B4B-B2F3-E03FE91CB94D}"/>
                    </a:ext>
                  </a:extLst>
                </p:cNvPr>
                <p:cNvPicPr/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902" t="18825" r="24945" b="22873"/>
                <a:stretch/>
              </p:blipFill>
              <p:spPr>
                <a:xfrm>
                  <a:off x="2889287" y="2196314"/>
                  <a:ext cx="1566916" cy="1662681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34" name="Picture 33">
                  <a:extLst>
                    <a:ext uri="{FF2B5EF4-FFF2-40B4-BE49-F238E27FC236}">
                      <a16:creationId xmlns:a16="http://schemas.microsoft.com/office/drawing/2014/main" id="{8A3E2F05-1FA7-3C4D-90C1-E1F6988A38FA}"/>
                    </a:ext>
                  </a:extLst>
                </p:cNvPr>
                <p:cNvPicPr/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288" t="59036" b="22874"/>
                <a:stretch/>
              </p:blipFill>
              <p:spPr>
                <a:xfrm>
                  <a:off x="3768667" y="3415860"/>
                  <a:ext cx="692151" cy="515909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17B212EB-6612-0A4E-948E-9788ADB2586D}"/>
                  </a:ext>
                </a:extLst>
              </p:cNvPr>
              <p:cNvPicPr/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2" t="2142" r="8481" b="79678"/>
              <a:stretch/>
            </p:blipFill>
            <p:spPr>
              <a:xfrm>
                <a:off x="2588488" y="4454741"/>
                <a:ext cx="1758759" cy="318165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6F5E4B5-AE1B-6044-8727-1153068CDD1C}"/>
                </a:ext>
              </a:extLst>
            </p:cNvPr>
            <p:cNvSpPr/>
            <p:nvPr/>
          </p:nvSpPr>
          <p:spPr>
            <a:xfrm>
              <a:off x="3174393" y="3920709"/>
              <a:ext cx="1180119" cy="210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/>
                <a:t>Source: Live Mint (2019)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444EB138-B207-CB45-BFF3-DFF80F77D0C2}"/>
              </a:ext>
            </a:extLst>
          </p:cNvPr>
          <p:cNvSpPr/>
          <p:nvPr/>
        </p:nvSpPr>
        <p:spPr>
          <a:xfrm>
            <a:off x="451146" y="743424"/>
            <a:ext cx="11289707" cy="1200329"/>
          </a:xfrm>
          <a:prstGeom prst="rect">
            <a:avLst/>
          </a:prstGeom>
          <a:ln w="38100" cmpd="tri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GB" dirty="0">
                <a:solidFill>
                  <a:prstClr val="black"/>
                </a:solidFill>
              </a:rPr>
              <a:t>The region by identifying and developing multiple regional economic clusters will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GB" dirty="0">
                <a:solidFill>
                  <a:prstClr val="black"/>
                </a:solidFill>
              </a:rPr>
              <a:t>Encourage </a:t>
            </a:r>
            <a:r>
              <a:rPr lang="en-GB" b="1" dirty="0">
                <a:solidFill>
                  <a:prstClr val="black"/>
                </a:solidFill>
              </a:rPr>
              <a:t>urban development</a:t>
            </a:r>
            <a:r>
              <a:rPr lang="en-GB" dirty="0">
                <a:solidFill>
                  <a:prstClr val="black"/>
                </a:solidFill>
              </a:rPr>
              <a:t> of focal cities and adjoining towns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GB" dirty="0">
                <a:solidFill>
                  <a:prstClr val="black"/>
                </a:solidFill>
              </a:rPr>
              <a:t>Encourage </a:t>
            </a:r>
            <a:r>
              <a:rPr lang="en-GB" b="1" dirty="0">
                <a:solidFill>
                  <a:prstClr val="black"/>
                </a:solidFill>
              </a:rPr>
              <a:t>rural development </a:t>
            </a:r>
            <a:r>
              <a:rPr lang="en-GB" dirty="0">
                <a:solidFill>
                  <a:prstClr val="black"/>
                </a:solidFill>
              </a:rPr>
              <a:t>of surrounding rural areas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GB" dirty="0">
                <a:solidFill>
                  <a:prstClr val="black"/>
                </a:solidFill>
              </a:rPr>
              <a:t>Promote </a:t>
            </a:r>
            <a:r>
              <a:rPr lang="en-GB" b="1" dirty="0">
                <a:solidFill>
                  <a:prstClr val="black"/>
                </a:solidFill>
              </a:rPr>
              <a:t>production of value-added </a:t>
            </a:r>
            <a:r>
              <a:rPr lang="en-GB" dirty="0">
                <a:solidFill>
                  <a:prstClr val="black"/>
                </a:solidFill>
              </a:rPr>
              <a:t>and </a:t>
            </a:r>
            <a:r>
              <a:rPr lang="en-GB" b="1" dirty="0">
                <a:solidFill>
                  <a:prstClr val="black"/>
                </a:solidFill>
              </a:rPr>
              <a:t>specialised products/services</a:t>
            </a:r>
            <a:r>
              <a:rPr lang="en-GB" dirty="0">
                <a:solidFill>
                  <a:prstClr val="black"/>
                </a:solidFill>
              </a:rPr>
              <a:t>, marketable for a global economy.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666CEA2-49B3-F449-9E41-93DA6B8F89B2}"/>
              </a:ext>
            </a:extLst>
          </p:cNvPr>
          <p:cNvSpPr/>
          <p:nvPr/>
        </p:nvSpPr>
        <p:spPr>
          <a:xfrm>
            <a:off x="4307229" y="4212384"/>
            <a:ext cx="3547562" cy="2585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dirty="0"/>
              <a:t>The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digital infrastructure </a:t>
            </a:r>
            <a:r>
              <a:rPr lang="en-US" dirty="0"/>
              <a:t>has been successfully developed in India since 2000s.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Transaction costs have been significantly reduced, favoring creation of attractive markets</a:t>
            </a:r>
            <a:r>
              <a:rPr lang="en-US" b="1" dirty="0">
                <a:solidFill>
                  <a:srgbClr val="00B050"/>
                </a:solidFill>
              </a:rPr>
              <a:t>. </a:t>
            </a:r>
            <a:r>
              <a:rPr lang="en-US" dirty="0"/>
              <a:t>Need for better information highways, and improved transport connections by building industrial corridors.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A62ED39-5043-324D-B342-11F2D9AB7713}"/>
              </a:ext>
            </a:extLst>
          </p:cNvPr>
          <p:cNvSpPr/>
          <p:nvPr/>
        </p:nvSpPr>
        <p:spPr>
          <a:xfrm>
            <a:off x="133059" y="4212384"/>
            <a:ext cx="3547562" cy="2585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dirty="0">
                <a:cs typeface="Times New Roman" panose="02020603050405020304" pitchFamily="18" charset="0"/>
              </a:rPr>
              <a:t>Political uncertainty and weak rule of law (e.g. lynching) has marred region’s reputation. UP has second smallest police force per-capita. </a:t>
            </a:r>
            <a:r>
              <a:rPr lang="en-US" b="1" dirty="0">
                <a:solidFill>
                  <a:srgbClr val="A22621"/>
                </a:solidFill>
                <a:cs typeface="Times New Roman" panose="02020603050405020304" pitchFamily="18" charset="0"/>
              </a:rPr>
              <a:t>Weak institution </a:t>
            </a:r>
            <a:r>
              <a:rPr lang="en-US" dirty="0">
                <a:cs typeface="Times New Roman" panose="02020603050405020304" pitchFamily="18" charset="0"/>
              </a:rPr>
              <a:t>is an impediment for being an attractive market, as </a:t>
            </a:r>
            <a:r>
              <a:rPr lang="en-US" b="1" dirty="0">
                <a:solidFill>
                  <a:srgbClr val="A22621"/>
                </a:solidFill>
                <a:cs typeface="Times New Roman" panose="02020603050405020304" pitchFamily="18" charset="0"/>
              </a:rPr>
              <a:t>businesses need *protection of life and private property, policy stability, contractual infrastructure.</a:t>
            </a:r>
            <a:endParaRPr lang="en-IN" sz="3200" b="1" dirty="0">
              <a:solidFill>
                <a:srgbClr val="A2262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2F5B821-4690-A54D-BDB3-BB08BC7DCE77}"/>
              </a:ext>
            </a:extLst>
          </p:cNvPr>
          <p:cNvSpPr/>
          <p:nvPr/>
        </p:nvSpPr>
        <p:spPr>
          <a:xfrm>
            <a:off x="8481400" y="4212384"/>
            <a:ext cx="3533093" cy="2585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dirty="0"/>
              <a:t>The region has multiple social groups and communities and is </a:t>
            </a:r>
            <a:r>
              <a:rPr lang="en-US" b="1" dirty="0">
                <a:solidFill>
                  <a:srgbClr val="A22621"/>
                </a:solidFill>
              </a:rPr>
              <a:t>hyper-fragmented</a:t>
            </a:r>
            <a:r>
              <a:rPr lang="en-US" dirty="0"/>
              <a:t>. Need to build a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common inclusive identity </a:t>
            </a:r>
            <a:r>
              <a:rPr lang="en-US" dirty="0"/>
              <a:t>around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regional </a:t>
            </a:r>
            <a:r>
              <a:rPr lang="en-US" dirty="0"/>
              <a:t>(like the south and west Indians states)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and local </a:t>
            </a:r>
            <a:r>
              <a:rPr lang="en-US" dirty="0"/>
              <a:t>(e.g. Indore)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pride </a:t>
            </a:r>
            <a:r>
              <a:rPr lang="en-US" dirty="0"/>
              <a:t>to build a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shared vision.</a:t>
            </a:r>
          </a:p>
          <a:p>
            <a:pPr algn="just"/>
            <a:endParaRPr lang="en-US" dirty="0"/>
          </a:p>
        </p:txBody>
      </p:sp>
      <p:pic>
        <p:nvPicPr>
          <p:cNvPr id="1032" name="Picture 8" descr="Image result for india mobile data cheapest">
            <a:extLst>
              <a:ext uri="{FF2B5EF4-FFF2-40B4-BE49-F238E27FC236}">
                <a16:creationId xmlns:a16="http://schemas.microsoft.com/office/drawing/2014/main" id="{4F7E91CC-B0EC-7F49-9857-A0CC0586D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052" y="2288594"/>
            <a:ext cx="2655507" cy="189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AD92D99-6F51-B341-9F54-9DFC0C569E23}"/>
              </a:ext>
            </a:extLst>
          </p:cNvPr>
          <p:cNvSpPr/>
          <p:nvPr/>
        </p:nvSpPr>
        <p:spPr>
          <a:xfrm>
            <a:off x="5265937" y="6574508"/>
            <a:ext cx="69260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/>
              <a:t>Source: Raj, P., 2018. Evolution of Business and Markets. IIM Bangalore </a:t>
            </a:r>
            <a:r>
              <a:rPr lang="en-US" sz="1200" dirty="0" err="1"/>
              <a:t>Dwijendra</a:t>
            </a:r>
            <a:r>
              <a:rPr lang="en-US" sz="1200" dirty="0"/>
              <a:t> Tripathi Memorial Lecture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2E909B6-6148-B04D-9E04-0F65EE5DC9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65101" y="0"/>
            <a:ext cx="726899" cy="55567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C680E79-E66F-224B-B9FF-668031E802A3}"/>
              </a:ext>
            </a:extLst>
          </p:cNvPr>
          <p:cNvSpPr txBox="1"/>
          <p:nvPr/>
        </p:nvSpPr>
        <p:spPr>
          <a:xfrm>
            <a:off x="0" y="5473"/>
            <a:ext cx="11465101" cy="523220"/>
          </a:xfrm>
          <a:prstGeom prst="rect">
            <a:avLst/>
          </a:prstGeom>
          <a:solidFill>
            <a:schemeClr val="accent6">
              <a:lumMod val="75000"/>
              <a:alpha val="50196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GOALS: Necessary ingredients of attractive and inclusive markets</a:t>
            </a:r>
          </a:p>
        </p:txBody>
      </p:sp>
      <p:pic>
        <p:nvPicPr>
          <p:cNvPr id="29" name="Picture 12" descr="Image result for smart city mission">
            <a:extLst>
              <a:ext uri="{FF2B5EF4-FFF2-40B4-BE49-F238E27FC236}">
                <a16:creationId xmlns:a16="http://schemas.microsoft.com/office/drawing/2014/main" id="{3FA5F4C2-D0B4-854D-8764-201AD4DC7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661" y="2981665"/>
            <a:ext cx="692150" cy="69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65BCA934-C2C5-6E46-A842-FA1F047438C4}"/>
              </a:ext>
            </a:extLst>
          </p:cNvPr>
          <p:cNvSpPr/>
          <p:nvPr/>
        </p:nvSpPr>
        <p:spPr>
          <a:xfrm>
            <a:off x="725371" y="2366709"/>
            <a:ext cx="1758759" cy="1758759"/>
          </a:xfrm>
          <a:prstGeom prst="rect">
            <a:avLst/>
          </a:prstGeom>
          <a:ln w="19050">
            <a:solidFill>
              <a:srgbClr val="A2262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A22621"/>
                </a:solidFill>
              </a:rPr>
              <a:t>Building strong and steady institutions</a:t>
            </a:r>
          </a:p>
          <a:p>
            <a:pPr algn="ctr"/>
            <a:endParaRPr lang="en-US" dirty="0">
              <a:solidFill>
                <a:srgbClr val="A22621"/>
              </a:solidFill>
            </a:endParaRPr>
          </a:p>
          <a:p>
            <a:pPr algn="ctr"/>
            <a:endParaRPr lang="en-US" dirty="0">
              <a:solidFill>
                <a:srgbClr val="A22621"/>
              </a:solidFill>
            </a:endParaRPr>
          </a:p>
          <a:p>
            <a:pPr algn="ctr"/>
            <a:r>
              <a:rPr lang="en-US" sz="1200" i="1" dirty="0">
                <a:solidFill>
                  <a:srgbClr val="A22621"/>
                </a:solidFill>
              </a:rPr>
              <a:t>Ease of Doing Business*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32BEBBC-40FE-054A-A581-162502FEB95A}"/>
              </a:ext>
            </a:extLst>
          </p:cNvPr>
          <p:cNvSpPr/>
          <p:nvPr/>
        </p:nvSpPr>
        <p:spPr>
          <a:xfrm>
            <a:off x="5114293" y="2366709"/>
            <a:ext cx="1758759" cy="1758759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Lowering transaction cost</a:t>
            </a:r>
          </a:p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US" i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1200" i="1" dirty="0">
                <a:solidFill>
                  <a:schemeClr val="accent6">
                    <a:lumMod val="75000"/>
                  </a:schemeClr>
                </a:solidFill>
              </a:rPr>
              <a:t>Digital India, </a:t>
            </a:r>
            <a:r>
              <a:rPr lang="en-US" sz="1200" i="1" dirty="0">
                <a:solidFill>
                  <a:schemeClr val="tx1"/>
                </a:solidFill>
              </a:rPr>
              <a:t>Industrial corridor, Smart City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940987D-9487-0C42-968E-56928C135210}"/>
              </a:ext>
            </a:extLst>
          </p:cNvPr>
          <p:cNvSpPr/>
          <p:nvPr/>
        </p:nvSpPr>
        <p:spPr>
          <a:xfrm>
            <a:off x="9530948" y="2366709"/>
            <a:ext cx="1758759" cy="1758759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Building trust and civic norms</a:t>
            </a:r>
          </a:p>
          <a:p>
            <a:pPr algn="ctr"/>
            <a:endParaRPr lang="en-US" dirty="0"/>
          </a:p>
          <a:p>
            <a:pPr algn="ctr"/>
            <a:endParaRPr lang="en-US" i="1" dirty="0">
              <a:solidFill>
                <a:schemeClr val="tx1"/>
              </a:solidFill>
            </a:endParaRPr>
          </a:p>
          <a:p>
            <a:pPr algn="ctr"/>
            <a:endParaRPr lang="en-US" i="1" dirty="0">
              <a:solidFill>
                <a:schemeClr val="tx1"/>
              </a:solidFill>
            </a:endParaRPr>
          </a:p>
          <a:p>
            <a:pPr algn="ctr"/>
            <a:r>
              <a:rPr lang="en-US" sz="1200" i="1" dirty="0" err="1">
                <a:solidFill>
                  <a:schemeClr val="tx1"/>
                </a:solidFill>
              </a:rPr>
              <a:t>Sabka</a:t>
            </a:r>
            <a:r>
              <a:rPr lang="en-US" sz="1200" i="1" dirty="0">
                <a:solidFill>
                  <a:schemeClr val="tx1"/>
                </a:solidFill>
              </a:rPr>
              <a:t> </a:t>
            </a:r>
            <a:r>
              <a:rPr lang="en-US" sz="1200" i="1" dirty="0" err="1">
                <a:solidFill>
                  <a:schemeClr val="tx1"/>
                </a:solidFill>
              </a:rPr>
              <a:t>Saath</a:t>
            </a:r>
            <a:r>
              <a:rPr lang="en-US" sz="1200" i="1" dirty="0">
                <a:solidFill>
                  <a:schemeClr val="tx1"/>
                </a:solidFill>
              </a:rPr>
              <a:t>, </a:t>
            </a:r>
            <a:r>
              <a:rPr lang="en-US" sz="1200" i="1" dirty="0" err="1">
                <a:solidFill>
                  <a:schemeClr val="tx1"/>
                </a:solidFill>
              </a:rPr>
              <a:t>Sabka</a:t>
            </a:r>
            <a:r>
              <a:rPr lang="en-US" sz="1200" i="1" dirty="0">
                <a:solidFill>
                  <a:schemeClr val="tx1"/>
                </a:solidFill>
              </a:rPr>
              <a:t> </a:t>
            </a:r>
            <a:r>
              <a:rPr lang="en-US" sz="1200" i="1" dirty="0" err="1">
                <a:solidFill>
                  <a:schemeClr val="tx1"/>
                </a:solidFill>
              </a:rPr>
              <a:t>Vikas</a:t>
            </a:r>
            <a:endParaRPr lang="en-US" sz="1200" i="1" dirty="0">
              <a:solidFill>
                <a:schemeClr val="tx1"/>
              </a:solidFill>
            </a:endParaRPr>
          </a:p>
        </p:txBody>
      </p:sp>
      <p:pic>
        <p:nvPicPr>
          <p:cNvPr id="39" name="Picture 2" descr="Image result for digital india">
            <a:extLst>
              <a:ext uri="{FF2B5EF4-FFF2-40B4-BE49-F238E27FC236}">
                <a16:creationId xmlns:a16="http://schemas.microsoft.com/office/drawing/2014/main" id="{3BB55686-8CE5-FC4A-8073-2EC829CF8F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6" t="14375" r="56354" b="28189"/>
          <a:stretch/>
        </p:blipFill>
        <p:spPr bwMode="auto">
          <a:xfrm>
            <a:off x="5185479" y="3123480"/>
            <a:ext cx="313621" cy="36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Image result for sabka saath sabka vikas">
            <a:extLst>
              <a:ext uri="{FF2B5EF4-FFF2-40B4-BE49-F238E27FC236}">
                <a16:creationId xmlns:a16="http://schemas.microsoft.com/office/drawing/2014/main" id="{3D4DEE79-AA5C-C64A-9C36-E7BB28DB3E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3" t="7745" r="20545" b="11631"/>
          <a:stretch/>
        </p:blipFill>
        <p:spPr bwMode="auto">
          <a:xfrm>
            <a:off x="9978741" y="3029203"/>
            <a:ext cx="868536" cy="79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 descr="Image result for make in india">
            <a:extLst>
              <a:ext uri="{FF2B5EF4-FFF2-40B4-BE49-F238E27FC236}">
                <a16:creationId xmlns:a16="http://schemas.microsoft.com/office/drawing/2014/main" id="{8BC9976C-E168-A948-B624-67445C271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197" y="3037203"/>
            <a:ext cx="721461" cy="55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4" descr="Image result for ease of doing business logo">
            <a:extLst>
              <a:ext uri="{FF2B5EF4-FFF2-40B4-BE49-F238E27FC236}">
                <a16:creationId xmlns:a16="http://schemas.microsoft.com/office/drawing/2014/main" id="{E61691AC-4D10-B14B-9990-DBF288804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2" b="37890"/>
          <a:stretch/>
        </p:blipFill>
        <p:spPr bwMode="auto">
          <a:xfrm>
            <a:off x="823755" y="3307040"/>
            <a:ext cx="1561989" cy="46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80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36" grpId="0" animBg="1"/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63A07D5-E552-2C43-8898-24F0813D57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65101" y="0"/>
            <a:ext cx="726899" cy="55567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2D9946D-7314-9247-86AB-4E553E1FC8F1}"/>
              </a:ext>
            </a:extLst>
          </p:cNvPr>
          <p:cNvSpPr txBox="1"/>
          <p:nvPr/>
        </p:nvSpPr>
        <p:spPr>
          <a:xfrm>
            <a:off x="0" y="727"/>
            <a:ext cx="11465101" cy="523220"/>
          </a:xfrm>
          <a:prstGeom prst="rect">
            <a:avLst/>
          </a:prstGeom>
          <a:solidFill>
            <a:schemeClr val="accent6">
              <a:lumMod val="75000"/>
              <a:alpha val="50196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ECONOMIC MODEL: Learning from Pearl River Delta, China and Delhi NCR</a:t>
            </a:r>
          </a:p>
        </p:txBody>
      </p:sp>
      <p:pic>
        <p:nvPicPr>
          <p:cNvPr id="1026" name="Picture 2" descr="https://www.economist.com/sites/default/files/images/print-edition/20170408_SRM917.png">
            <a:extLst>
              <a:ext uri="{FF2B5EF4-FFF2-40B4-BE49-F238E27FC236}">
                <a16:creationId xmlns:a16="http://schemas.microsoft.com/office/drawing/2014/main" id="{CF14F0A6-2225-2942-90F2-5C4BDB6C9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8" y="650433"/>
            <a:ext cx="7357533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C70CC4-2D67-E040-8BC9-5A0EA5B85655}"/>
              </a:ext>
            </a:extLst>
          </p:cNvPr>
          <p:cNvSpPr txBox="1"/>
          <p:nvPr/>
        </p:nvSpPr>
        <p:spPr>
          <a:xfrm>
            <a:off x="7545218" y="650433"/>
            <a:ext cx="4540614" cy="6186309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Build autonomous clusters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Pearl river delta has manufacturing led economy with SEZs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GDP close to 2 trillion dollars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World Bank calls it a Mega 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One of its cities Shenzhen emerged from backwaters in 1970s to an alpha city (same as Delhi and Mumbai).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“</a:t>
            </a:r>
            <a:r>
              <a:rPr lang="en-IN" i="1" dirty="0"/>
              <a:t>None of this would have happened without free enterprise</a:t>
            </a:r>
            <a:r>
              <a:rPr lang="en-IN" dirty="0"/>
              <a:t>.” (The Economist)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  <a:p>
            <a:pPr marL="285750" indent="-285750">
              <a:buFont typeface="Wingdings" pitchFamily="2" charset="2"/>
              <a:buChar char="ü"/>
            </a:pPr>
            <a:r>
              <a:rPr lang="en-IN" dirty="0"/>
              <a:t>Greater autonomy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IN" dirty="0"/>
              <a:t>Ability to set own policies, future direction and taxation (relaxed)</a:t>
            </a:r>
          </a:p>
          <a:p>
            <a:pPr marL="285750" indent="-285750">
              <a:buFont typeface="Wingdings" pitchFamily="2" charset="2"/>
              <a:buChar char="ü"/>
            </a:pPr>
            <a:endParaRPr lang="en-IN" dirty="0"/>
          </a:p>
          <a:p>
            <a:pPr marL="285750" indent="-285750">
              <a:buFont typeface="Wingdings" pitchFamily="2" charset="2"/>
              <a:buChar char="ü"/>
            </a:pPr>
            <a:r>
              <a:rPr lang="en-IN" dirty="0"/>
              <a:t>Delhi NCR (incl. Ghaziabad, Noida, Meerut) is India’s leading cluster.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IN" dirty="0"/>
              <a:t>Uttar Pradesh can follow this model of </a:t>
            </a:r>
            <a:r>
              <a:rPr lang="en-IN" b="1" dirty="0"/>
              <a:t>autonomous cluster formation</a:t>
            </a:r>
            <a:r>
              <a:rPr lang="en-IN" dirty="0"/>
              <a:t>, in </a:t>
            </a:r>
            <a:r>
              <a:rPr lang="en-IN" dirty="0" err="1"/>
              <a:t>Prayagraj</a:t>
            </a:r>
            <a:r>
              <a:rPr lang="en-IN" dirty="0"/>
              <a:t>-Varanasi and Kanpur-Lucknow economic clusters.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16183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1638</TotalTime>
  <Words>2175</Words>
  <Application>Microsoft Macintosh PowerPoint</Application>
  <PresentationFormat>Widescreen</PresentationFormat>
  <Paragraphs>258</Paragraphs>
  <Slides>29</Slides>
  <Notes>8</Notes>
  <HiddenSlides>17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Wingdings</vt:lpstr>
      <vt:lpstr>Office Theme</vt:lpstr>
      <vt:lpstr> RESTARTING HINDI HEARTLAND Opportunities in the post COVID-19 world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Path of Uttar Pradesh  to a trillion dollar economy</dc:title>
  <dc:creator>Prateek Raj</dc:creator>
  <cp:lastModifiedBy>Prateek Raj</cp:lastModifiedBy>
  <cp:revision>727</cp:revision>
  <cp:lastPrinted>2019-10-20T10:58:24Z</cp:lastPrinted>
  <dcterms:created xsi:type="dcterms:W3CDTF">2019-10-18T21:29:12Z</dcterms:created>
  <dcterms:modified xsi:type="dcterms:W3CDTF">2020-10-15T16:04:44Z</dcterms:modified>
</cp:coreProperties>
</file>